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0" r:id="rId7"/>
    <p:sldId id="267" r:id="rId8"/>
    <p:sldId id="266" r:id="rId9"/>
    <p:sldId id="265" r:id="rId10"/>
    <p:sldId id="264" r:id="rId11"/>
    <p:sldId id="263" r:id="rId12"/>
    <p:sldId id="262" r:id="rId13"/>
    <p:sldId id="261" r:id="rId14"/>
    <p:sldId id="274" r:id="rId15"/>
    <p:sldId id="273" r:id="rId16"/>
    <p:sldId id="272" r:id="rId17"/>
    <p:sldId id="271" r:id="rId18"/>
    <p:sldId id="270" r:id="rId19"/>
    <p:sldId id="287" r:id="rId20"/>
    <p:sldId id="269" r:id="rId21"/>
    <p:sldId id="280" r:id="rId22"/>
    <p:sldId id="279" r:id="rId23"/>
    <p:sldId id="278" r:id="rId24"/>
    <p:sldId id="277" r:id="rId25"/>
    <p:sldId id="276" r:id="rId26"/>
    <p:sldId id="275" r:id="rId27"/>
    <p:sldId id="268" r:id="rId28"/>
    <p:sldId id="285" r:id="rId29"/>
    <p:sldId id="284" r:id="rId30"/>
    <p:sldId id="283" r:id="rId31"/>
    <p:sldId id="282"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C20A42-1669-46BA-8C17-4E641599FC28}" v="2" dt="2025-07-15T17:10:12.856"/>
    <p1510:client id="{707EAF20-2AB9-429B-AD7A-10B850CCC506}" v="3" dt="2025-07-15T17:17:54.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672"/>
  </p:normalViewPr>
  <p:slideViewPr>
    <p:cSldViewPr snapToGrid="0">
      <p:cViewPr varScale="1">
        <p:scale>
          <a:sx n="82" d="100"/>
          <a:sy n="82" d="100"/>
        </p:scale>
        <p:origin x="49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Bernique" userId="4a556e21-ed7d-4417-80b2-9e29cb286bb6" providerId="ADAL" clId="{707EAF20-2AB9-429B-AD7A-10B850CCC506}"/>
    <pc:docChg chg="undo custSel addSld delSld modSld addMainMaster delMainMaster modMainMaster">
      <pc:chgData name="Karen Bernique" userId="4a556e21-ed7d-4417-80b2-9e29cb286bb6" providerId="ADAL" clId="{707EAF20-2AB9-429B-AD7A-10B850CCC506}" dt="2025-07-15T17:17:56.895" v="19" actId="20577"/>
      <pc:docMkLst>
        <pc:docMk/>
      </pc:docMkLst>
      <pc:sldChg chg="modSp mod">
        <pc:chgData name="Karen Bernique" userId="4a556e21-ed7d-4417-80b2-9e29cb286bb6" providerId="ADAL" clId="{707EAF20-2AB9-429B-AD7A-10B850CCC506}" dt="2025-07-15T17:17:56.895" v="19" actId="20577"/>
        <pc:sldMkLst>
          <pc:docMk/>
          <pc:sldMk cId="4270723719" sldId="257"/>
        </pc:sldMkLst>
        <pc:spChg chg="mod">
          <ac:chgData name="Karen Bernique" userId="4a556e21-ed7d-4417-80b2-9e29cb286bb6" providerId="ADAL" clId="{707EAF20-2AB9-429B-AD7A-10B850CCC506}" dt="2025-07-15T17:17:56.895" v="19" actId="20577"/>
          <ac:spMkLst>
            <pc:docMk/>
            <pc:sldMk cId="4270723719" sldId="257"/>
            <ac:spMk id="2" creationId="{51C86625-9EAD-C174-295A-D4D8CA13ABB0}"/>
          </ac:spMkLst>
        </pc:spChg>
        <pc:spChg chg="mod">
          <ac:chgData name="Karen Bernique" userId="4a556e21-ed7d-4417-80b2-9e29cb286bb6" providerId="ADAL" clId="{707EAF20-2AB9-429B-AD7A-10B850CCC506}" dt="2025-07-15T17:17:38.245" v="16" actId="20577"/>
          <ac:spMkLst>
            <pc:docMk/>
            <pc:sldMk cId="4270723719" sldId="257"/>
            <ac:spMk id="3" creationId="{6182C80A-A026-D48A-12DD-EAE6D777C014}"/>
          </ac:spMkLst>
        </pc:spChg>
      </pc:sldChg>
      <pc:sldChg chg="del">
        <pc:chgData name="Karen Bernique" userId="4a556e21-ed7d-4417-80b2-9e29cb286bb6" providerId="ADAL" clId="{707EAF20-2AB9-429B-AD7A-10B850CCC506}" dt="2025-07-15T17:17:22.096" v="4" actId="2696"/>
        <pc:sldMkLst>
          <pc:docMk/>
          <pc:sldMk cId="756046538" sldId="258"/>
        </pc:sldMkLst>
      </pc:sldChg>
      <pc:sldChg chg="add">
        <pc:chgData name="Karen Bernique" userId="4a556e21-ed7d-4417-80b2-9e29cb286bb6" providerId="ADAL" clId="{707EAF20-2AB9-429B-AD7A-10B850CCC506}" dt="2025-07-15T17:17:30.577" v="5" actId="2890"/>
        <pc:sldMkLst>
          <pc:docMk/>
          <pc:sldMk cId="3183198607" sldId="260"/>
        </pc:sldMkLst>
      </pc:sldChg>
      <pc:sldMasterChg chg="delSldLayout modSldLayout">
        <pc:chgData name="Karen Bernique" userId="4a556e21-ed7d-4417-80b2-9e29cb286bb6" providerId="ADAL" clId="{707EAF20-2AB9-429B-AD7A-10B850CCC506}" dt="2025-07-15T17:17:22.096" v="4" actId="2696"/>
        <pc:sldMasterMkLst>
          <pc:docMk/>
          <pc:sldMasterMk cId="670347238" sldId="2147483648"/>
        </pc:sldMasterMkLst>
        <pc:sldLayoutChg chg="addSp modSp del">
          <pc:chgData name="Karen Bernique" userId="4a556e21-ed7d-4417-80b2-9e29cb286bb6" providerId="ADAL" clId="{707EAF20-2AB9-429B-AD7A-10B850CCC506}" dt="2025-07-15T17:17:22.096" v="4" actId="2696"/>
          <pc:sldLayoutMkLst>
            <pc:docMk/>
            <pc:sldMasterMk cId="670347238" sldId="2147483648"/>
            <pc:sldLayoutMk cId="1639605757" sldId="2147483651"/>
          </pc:sldLayoutMkLst>
          <pc:picChg chg="add mod">
            <ac:chgData name="Karen Bernique" userId="4a556e21-ed7d-4417-80b2-9e29cb286bb6" providerId="ADAL" clId="{707EAF20-2AB9-429B-AD7A-10B850CCC506}" dt="2025-07-15T17:16:25.446" v="2"/>
            <ac:picMkLst>
              <pc:docMk/>
              <pc:sldMasterMk cId="670347238" sldId="2147483648"/>
              <pc:sldLayoutMk cId="1639605757" sldId="2147483651"/>
              <ac:picMk id="2" creationId="{D7213814-7F09-42A1-7AF6-5E83D66C6F2E}"/>
            </ac:picMkLst>
          </pc:picChg>
          <pc:picChg chg="add mod">
            <ac:chgData name="Karen Bernique" userId="4a556e21-ed7d-4417-80b2-9e29cb286bb6" providerId="ADAL" clId="{707EAF20-2AB9-429B-AD7A-10B850CCC506}" dt="2025-07-15T17:16:30.254" v="3"/>
            <ac:picMkLst>
              <pc:docMk/>
              <pc:sldMasterMk cId="670347238" sldId="2147483648"/>
              <pc:sldLayoutMk cId="1639605757" sldId="2147483651"/>
              <ac:picMk id="3" creationId="{033F2B57-8794-C0DF-D8C4-E437F442DB3E}"/>
            </ac:picMkLst>
          </pc:picChg>
        </pc:sldLayoutChg>
      </pc:sldMasterChg>
      <pc:sldMasterChg chg="new del mod addSldLayout delSldLayout">
        <pc:chgData name="Karen Bernique" userId="4a556e21-ed7d-4417-80b2-9e29cb286bb6" providerId="ADAL" clId="{707EAF20-2AB9-429B-AD7A-10B850CCC506}" dt="2025-07-15T17:16:16.628" v="1" actId="6938"/>
        <pc:sldMasterMkLst>
          <pc:docMk/>
          <pc:sldMasterMk cId="1534211884" sldId="2147483652"/>
        </pc:sldMasterMkLst>
        <pc:sldLayoutChg chg="new del replId">
          <pc:chgData name="Karen Bernique" userId="4a556e21-ed7d-4417-80b2-9e29cb286bb6" providerId="ADAL" clId="{707EAF20-2AB9-429B-AD7A-10B850CCC506}" dt="2025-07-15T17:16:16.628" v="1" actId="6938"/>
          <pc:sldLayoutMkLst>
            <pc:docMk/>
            <pc:sldMasterMk cId="1534211884" sldId="2147483652"/>
            <pc:sldLayoutMk cId="5142868" sldId="2147483653"/>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1641648431" sldId="2147483654"/>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3744405249" sldId="2147483655"/>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2386586977" sldId="2147483656"/>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3326857032" sldId="2147483657"/>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2739632233" sldId="2147483658"/>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2962528996" sldId="2147483659"/>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3519059907" sldId="2147483660"/>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2420143064" sldId="2147483661"/>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4221888410" sldId="2147483662"/>
          </pc:sldLayoutMkLst>
        </pc:sldLayoutChg>
        <pc:sldLayoutChg chg="new del replId">
          <pc:chgData name="Karen Bernique" userId="4a556e21-ed7d-4417-80b2-9e29cb286bb6" providerId="ADAL" clId="{707EAF20-2AB9-429B-AD7A-10B850CCC506}" dt="2025-07-15T17:16:16.628" v="1" actId="6938"/>
          <pc:sldLayoutMkLst>
            <pc:docMk/>
            <pc:sldMasterMk cId="1534211884" sldId="2147483652"/>
            <pc:sldLayoutMk cId="3677854769" sldId="2147483663"/>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lue and white checkered background&#10;&#10;AI-generated content may be incorrect.">
            <a:extLst>
              <a:ext uri="{FF2B5EF4-FFF2-40B4-BE49-F238E27FC236}">
                <a16:creationId xmlns:a16="http://schemas.microsoft.com/office/drawing/2014/main" id="{B6B69143-5BB7-6395-3AAD-B7B7960F9B7E}"/>
              </a:ext>
            </a:extLst>
          </p:cNvPr>
          <p:cNvPicPr>
            <a:picLocks noChangeAspect="1"/>
          </p:cNvPicPr>
          <p:nvPr userDrawn="1"/>
        </p:nvPicPr>
        <p:blipFill>
          <a:blip r:embed="rId2"/>
          <a:stretch>
            <a:fillRect/>
          </a:stretch>
        </p:blipFill>
        <p:spPr>
          <a:xfrm>
            <a:off x="0" y="0"/>
            <a:ext cx="5956300" cy="6858000"/>
          </a:xfrm>
          <a:prstGeom prst="rect">
            <a:avLst/>
          </a:prstGeom>
        </p:spPr>
      </p:pic>
      <p:sp>
        <p:nvSpPr>
          <p:cNvPr id="2" name="Title 1">
            <a:extLst>
              <a:ext uri="{FF2B5EF4-FFF2-40B4-BE49-F238E27FC236}">
                <a16:creationId xmlns:a16="http://schemas.microsoft.com/office/drawing/2014/main" id="{7AAB7B41-B03F-5506-D16B-009DFB7755CB}"/>
              </a:ext>
            </a:extLst>
          </p:cNvPr>
          <p:cNvSpPr>
            <a:spLocks noGrp="1"/>
          </p:cNvSpPr>
          <p:nvPr>
            <p:ph type="ctrTitle"/>
          </p:nvPr>
        </p:nvSpPr>
        <p:spPr>
          <a:xfrm>
            <a:off x="3501957" y="1335014"/>
            <a:ext cx="8037913" cy="791497"/>
          </a:xfrm>
        </p:spPr>
        <p:txBody>
          <a:bodyPr anchor="t" anchorCtr="0">
            <a:normAutofit/>
          </a:bodyPr>
          <a:lstStyle>
            <a:lvl1pPr algn="r">
              <a:defRPr sz="4800" b="1">
                <a:solidFill>
                  <a:srgbClr val="00539B"/>
                </a:solidFill>
              </a:defRPr>
            </a:lvl1pPr>
          </a:lstStyle>
          <a:p>
            <a:r>
              <a:rPr lang="en-US" dirty="0"/>
              <a:t>Click to edit Master title style</a:t>
            </a:r>
          </a:p>
        </p:txBody>
      </p:sp>
      <p:sp>
        <p:nvSpPr>
          <p:cNvPr id="3" name="Subtitle 2">
            <a:extLst>
              <a:ext uri="{FF2B5EF4-FFF2-40B4-BE49-F238E27FC236}">
                <a16:creationId xmlns:a16="http://schemas.microsoft.com/office/drawing/2014/main" id="{FA2CD3BC-779C-80F6-6EFD-DFFF71ADF68E}"/>
              </a:ext>
            </a:extLst>
          </p:cNvPr>
          <p:cNvSpPr>
            <a:spLocks noGrp="1"/>
          </p:cNvSpPr>
          <p:nvPr>
            <p:ph type="subTitle" idx="1"/>
          </p:nvPr>
        </p:nvSpPr>
        <p:spPr>
          <a:xfrm>
            <a:off x="6889898" y="2389926"/>
            <a:ext cx="4649972" cy="459599"/>
          </a:xfrm>
        </p:spPr>
        <p:txBody>
          <a:bodyPr/>
          <a:lstStyle>
            <a:lvl1pPr marL="0" indent="0" algn="r">
              <a:buNone/>
              <a:defRPr sz="2400">
                <a:solidFill>
                  <a:srgbClr val="0053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721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D9A56-E7BC-7289-1215-3713A70F13F3}"/>
              </a:ext>
            </a:extLst>
          </p:cNvPr>
          <p:cNvSpPr>
            <a:spLocks noGrp="1"/>
          </p:cNvSpPr>
          <p:nvPr>
            <p:ph idx="1"/>
          </p:nvPr>
        </p:nvSpPr>
        <p:spPr>
          <a:xfrm>
            <a:off x="646815" y="1722474"/>
            <a:ext cx="11070264" cy="4454489"/>
          </a:xfrm>
        </p:spPr>
        <p:txBody>
          <a:bodyPr/>
          <a:lstStyle>
            <a:lvl1pPr>
              <a:defRPr>
                <a:solidFill>
                  <a:srgbClr val="00539B"/>
                </a:solidFill>
              </a:defRPr>
            </a:lvl1pPr>
            <a:lvl2pPr>
              <a:defRPr>
                <a:solidFill>
                  <a:srgbClr val="00539B"/>
                </a:solidFill>
              </a:defRPr>
            </a:lvl2pPr>
            <a:lvl3pPr>
              <a:defRPr>
                <a:solidFill>
                  <a:srgbClr val="00539B"/>
                </a:solidFill>
              </a:defRPr>
            </a:lvl3pPr>
            <a:lvl4pPr>
              <a:defRPr>
                <a:solidFill>
                  <a:srgbClr val="00539B"/>
                </a:solidFill>
              </a:defRPr>
            </a:lvl4pPr>
            <a:lvl5pPr>
              <a:defRPr>
                <a:solidFill>
                  <a:srgbClr val="00539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7A65CE8-3532-F144-8FC5-FF92E99D09E5}"/>
              </a:ext>
            </a:extLst>
          </p:cNvPr>
          <p:cNvSpPr>
            <a:spLocks noGrp="1"/>
          </p:cNvSpPr>
          <p:nvPr>
            <p:ph type="title"/>
          </p:nvPr>
        </p:nvSpPr>
        <p:spPr>
          <a:xfrm>
            <a:off x="646815" y="365126"/>
            <a:ext cx="11070264" cy="1017108"/>
          </a:xfrm>
        </p:spPr>
        <p:txBody>
          <a:bodyPr>
            <a:normAutofit/>
          </a:bodyPr>
          <a:lstStyle>
            <a:lvl1pPr>
              <a:defRPr sz="4000" b="1">
                <a:solidFill>
                  <a:srgbClr val="00539B"/>
                </a:solidFill>
              </a:defRPr>
            </a:lvl1pPr>
          </a:lstStyle>
          <a:p>
            <a:r>
              <a:rPr lang="en-US" dirty="0"/>
              <a:t>Click to edit Master title style</a:t>
            </a:r>
          </a:p>
        </p:txBody>
      </p:sp>
      <p:pic>
        <p:nvPicPr>
          <p:cNvPr id="8" name="Picture 7" descr="A blue rectangle with white text&#10;&#10;AI-generated content may be incorrect.">
            <a:extLst>
              <a:ext uri="{FF2B5EF4-FFF2-40B4-BE49-F238E27FC236}">
                <a16:creationId xmlns:a16="http://schemas.microsoft.com/office/drawing/2014/main" id="{99F4F6A4-8E61-D4AB-C448-FFA22608B575}"/>
              </a:ext>
            </a:extLst>
          </p:cNvPr>
          <p:cNvPicPr>
            <a:picLocks noChangeAspect="1"/>
          </p:cNvPicPr>
          <p:nvPr userDrawn="1"/>
        </p:nvPicPr>
        <p:blipFill>
          <a:blip r:embed="rId2"/>
          <a:stretch>
            <a:fillRect/>
          </a:stretch>
        </p:blipFill>
        <p:spPr>
          <a:xfrm>
            <a:off x="9302455" y="5853075"/>
            <a:ext cx="2603500" cy="850900"/>
          </a:xfrm>
          <a:prstGeom prst="rect">
            <a:avLst/>
          </a:prstGeom>
        </p:spPr>
      </p:pic>
      <p:pic>
        <p:nvPicPr>
          <p:cNvPr id="10" name="Picture 9">
            <a:extLst>
              <a:ext uri="{FF2B5EF4-FFF2-40B4-BE49-F238E27FC236}">
                <a16:creationId xmlns:a16="http://schemas.microsoft.com/office/drawing/2014/main" id="{C32397D5-622E-6AEA-4553-C4033C0FC32F}"/>
              </a:ext>
            </a:extLst>
          </p:cNvPr>
          <p:cNvPicPr>
            <a:picLocks noChangeAspect="1"/>
          </p:cNvPicPr>
          <p:nvPr userDrawn="1"/>
        </p:nvPicPr>
        <p:blipFill>
          <a:blip r:embed="rId3"/>
          <a:stretch>
            <a:fillRect/>
          </a:stretch>
        </p:blipFill>
        <p:spPr>
          <a:xfrm>
            <a:off x="0" y="0"/>
            <a:ext cx="279400" cy="6858000"/>
          </a:xfrm>
          <a:prstGeom prst="rect">
            <a:avLst/>
          </a:prstGeom>
        </p:spPr>
      </p:pic>
    </p:spTree>
    <p:extLst>
      <p:ext uri="{BB962C8B-B14F-4D97-AF65-F5344CB8AC3E}">
        <p14:creationId xmlns:p14="http://schemas.microsoft.com/office/powerpoint/2010/main" val="2522309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ED7B2-9A39-4F06-0B4E-DA10E2F50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2C162-9986-F66F-F08E-240DF443FB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2F410-020A-CBA4-34C3-E31A2A250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641C93-2737-5C4A-A623-3AB2BB0DD25E}" type="datetimeFigureOut">
              <a:rPr lang="en-US" smtClean="0"/>
              <a:t>10/26/2025</a:t>
            </a:fld>
            <a:endParaRPr lang="en-US"/>
          </a:p>
        </p:txBody>
      </p:sp>
      <p:sp>
        <p:nvSpPr>
          <p:cNvPr id="5" name="Footer Placeholder 4">
            <a:extLst>
              <a:ext uri="{FF2B5EF4-FFF2-40B4-BE49-F238E27FC236}">
                <a16:creationId xmlns:a16="http://schemas.microsoft.com/office/drawing/2014/main" id="{7880C5BA-1EC2-DF7A-4CBE-07310EA5E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701F0A-B1B2-64BB-CD84-83B17EE3B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1CD75F-243E-584E-B09C-875E57ED6906}" type="slidenum">
              <a:rPr lang="en-US" smtClean="0"/>
              <a:t>‹#›</a:t>
            </a:fld>
            <a:endParaRPr lang="en-US"/>
          </a:p>
        </p:txBody>
      </p:sp>
    </p:spTree>
    <p:extLst>
      <p:ext uri="{BB962C8B-B14F-4D97-AF65-F5344CB8AC3E}">
        <p14:creationId xmlns:p14="http://schemas.microsoft.com/office/powerpoint/2010/main" val="67034723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cbi.nlm.nih.gov/pubmed/2255273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uroweb.org/guidelines/non-muscle-invasive-bladder-cance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C652-9436-A1B8-29E0-AD69FCB6701D}"/>
              </a:ext>
            </a:extLst>
          </p:cNvPr>
          <p:cNvSpPr>
            <a:spLocks noGrp="1"/>
          </p:cNvSpPr>
          <p:nvPr>
            <p:ph type="ctrTitle"/>
          </p:nvPr>
        </p:nvSpPr>
        <p:spPr>
          <a:xfrm>
            <a:off x="3097763" y="908354"/>
            <a:ext cx="8621486" cy="1219026"/>
          </a:xfrm>
        </p:spPr>
        <p:txBody>
          <a:bodyPr>
            <a:normAutofit fontScale="90000"/>
          </a:bodyPr>
          <a:lstStyle/>
          <a:p>
            <a:pPr algn="l"/>
            <a:r>
              <a:rPr lang="en-US" dirty="0" smtClean="0">
                <a:latin typeface="Arial Narrow" panose="020B0606020202030204" pitchFamily="34" charset="0"/>
              </a:rPr>
              <a:t>Upper Tract TCC Management in 2025</a:t>
            </a:r>
            <a:endParaRPr lang="en-US" dirty="0">
              <a:latin typeface="Arial Narrow" panose="020B0606020202030204" pitchFamily="34" charset="0"/>
            </a:endParaRPr>
          </a:p>
        </p:txBody>
      </p:sp>
      <p:sp>
        <p:nvSpPr>
          <p:cNvPr id="3" name="Subtitle 2">
            <a:extLst>
              <a:ext uri="{FF2B5EF4-FFF2-40B4-BE49-F238E27FC236}">
                <a16:creationId xmlns:a16="http://schemas.microsoft.com/office/drawing/2014/main" id="{B981A826-CF63-F928-8FFB-CBF9455ACF47}"/>
              </a:ext>
            </a:extLst>
          </p:cNvPr>
          <p:cNvSpPr>
            <a:spLocks noGrp="1"/>
          </p:cNvSpPr>
          <p:nvPr>
            <p:ph type="subTitle" idx="1"/>
          </p:nvPr>
        </p:nvSpPr>
        <p:spPr>
          <a:xfrm>
            <a:off x="4394718" y="2389926"/>
            <a:ext cx="7168227" cy="2844547"/>
          </a:xfrm>
        </p:spPr>
        <p:txBody>
          <a:bodyPr>
            <a:normAutofit lnSpcReduction="10000"/>
          </a:bodyPr>
          <a:lstStyle/>
          <a:p>
            <a:pPr algn="l"/>
            <a:r>
              <a:rPr lang="en-US" dirty="0"/>
              <a:t> </a:t>
            </a:r>
            <a:r>
              <a:rPr lang="en-US" dirty="0" smtClean="0"/>
              <a:t>     </a:t>
            </a:r>
          </a:p>
          <a:p>
            <a:pPr algn="l"/>
            <a:r>
              <a:rPr lang="en-US" dirty="0">
                <a:latin typeface="Arial Narrow" panose="020B0606020202030204" pitchFamily="34" charset="0"/>
              </a:rPr>
              <a:t> </a:t>
            </a:r>
            <a:r>
              <a:rPr lang="en-US" dirty="0" smtClean="0">
                <a:latin typeface="Arial Narrow" panose="020B0606020202030204" pitchFamily="34" charset="0"/>
              </a:rPr>
              <a:t>                            </a:t>
            </a:r>
            <a:r>
              <a:rPr lang="en-US" sz="2000" b="1" dirty="0" err="1" smtClean="0">
                <a:latin typeface="Arial Narrow" panose="020B0606020202030204" pitchFamily="34" charset="0"/>
              </a:rPr>
              <a:t>Murtadha</a:t>
            </a:r>
            <a:r>
              <a:rPr lang="en-US" sz="2000" b="1" dirty="0" smtClean="0">
                <a:latin typeface="Arial Narrow" panose="020B0606020202030204" pitchFamily="34" charset="0"/>
              </a:rPr>
              <a:t> </a:t>
            </a:r>
            <a:r>
              <a:rPr lang="en-US" sz="2000" b="1" dirty="0" err="1" smtClean="0">
                <a:latin typeface="Arial Narrow" panose="020B0606020202030204" pitchFamily="34" charset="0"/>
              </a:rPr>
              <a:t>Almusafer</a:t>
            </a:r>
            <a:endParaRPr lang="en-US" sz="2000" b="1" dirty="0" smtClean="0">
              <a:latin typeface="Arial Narrow" panose="020B0606020202030204" pitchFamily="34" charset="0"/>
            </a:endParaRPr>
          </a:p>
          <a:p>
            <a:pPr algn="l"/>
            <a:endParaRPr lang="en-US" sz="2000" dirty="0">
              <a:latin typeface="Arial Narrow" panose="020B0606020202030204" pitchFamily="34" charset="0"/>
            </a:endParaRPr>
          </a:p>
          <a:p>
            <a:pPr algn="l"/>
            <a:r>
              <a:rPr lang="en-US" sz="2000" dirty="0" smtClean="0">
                <a:latin typeface="Arial Narrow" panose="020B0606020202030204" pitchFamily="34" charset="0"/>
              </a:rPr>
              <a:t>                      Prof. &amp; Consultant of Urology</a:t>
            </a:r>
          </a:p>
          <a:p>
            <a:pPr algn="l"/>
            <a:r>
              <a:rPr lang="en-US" sz="2000" dirty="0" smtClean="0">
                <a:latin typeface="Arial Narrow" panose="020B0606020202030204" pitchFamily="34" charset="0"/>
              </a:rPr>
              <a:t>         University of </a:t>
            </a:r>
            <a:r>
              <a:rPr lang="en-US" sz="2000" dirty="0" err="1" smtClean="0">
                <a:latin typeface="Arial Narrow" panose="020B0606020202030204" pitchFamily="34" charset="0"/>
              </a:rPr>
              <a:t>Basrah</a:t>
            </a:r>
            <a:r>
              <a:rPr lang="en-US" sz="2000" dirty="0" smtClean="0">
                <a:latin typeface="Arial Narrow" panose="020B0606020202030204" pitchFamily="34" charset="0"/>
              </a:rPr>
              <a:t>, College of Medicine, </a:t>
            </a:r>
            <a:r>
              <a:rPr lang="en-US" sz="2000" dirty="0" err="1" smtClean="0">
                <a:latin typeface="Arial Narrow" panose="020B0606020202030204" pitchFamily="34" charset="0"/>
              </a:rPr>
              <a:t>Basrah</a:t>
            </a:r>
            <a:r>
              <a:rPr lang="en-US" sz="2000" dirty="0" smtClean="0">
                <a:latin typeface="Arial Narrow" panose="020B0606020202030204" pitchFamily="34" charset="0"/>
              </a:rPr>
              <a:t>, Iraq</a:t>
            </a:r>
          </a:p>
          <a:p>
            <a:pPr algn="l"/>
            <a:r>
              <a:rPr lang="en-US" sz="2000" dirty="0" smtClean="0">
                <a:latin typeface="Arial Narrow" panose="020B0606020202030204" pitchFamily="34" charset="0"/>
              </a:rPr>
              <a:t>             </a:t>
            </a:r>
          </a:p>
          <a:p>
            <a:pPr algn="l"/>
            <a:r>
              <a:rPr lang="en-US" sz="2000" dirty="0">
                <a:latin typeface="Arial Narrow" panose="020B0606020202030204" pitchFamily="34" charset="0"/>
              </a:rPr>
              <a:t> </a:t>
            </a:r>
            <a:r>
              <a:rPr lang="en-US" sz="2000" dirty="0" smtClean="0">
                <a:latin typeface="Arial Narrow" panose="020B0606020202030204" pitchFamily="34" charset="0"/>
              </a:rPr>
              <a:t>                     </a:t>
            </a:r>
            <a:r>
              <a:rPr lang="en-US" sz="2000" dirty="0" err="1" smtClean="0">
                <a:latin typeface="Arial Narrow" panose="020B0606020202030204" pitchFamily="34" charset="0"/>
              </a:rPr>
              <a:t>E.mail</a:t>
            </a:r>
            <a:r>
              <a:rPr lang="en-US" sz="2000" dirty="0" smtClean="0">
                <a:latin typeface="Arial Narrow" panose="020B0606020202030204" pitchFamily="34" charset="0"/>
              </a:rPr>
              <a:t>: murtadha.majeed@uobasrah.edu.iq</a:t>
            </a:r>
            <a:endParaRPr lang="en-US" sz="2000" dirty="0">
              <a:latin typeface="Arial Narrow" panose="020B0606020202030204" pitchFamily="34" charset="0"/>
            </a:endParaRPr>
          </a:p>
        </p:txBody>
      </p:sp>
    </p:spTree>
    <p:extLst>
      <p:ext uri="{BB962C8B-B14F-4D97-AF65-F5344CB8AC3E}">
        <p14:creationId xmlns:p14="http://schemas.microsoft.com/office/powerpoint/2010/main" val="477687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722475"/>
            <a:ext cx="11070264" cy="4193134"/>
          </a:xfrm>
        </p:spPr>
        <p:txBody>
          <a:bodyPr/>
          <a:lstStyle/>
          <a:p>
            <a:r>
              <a:rPr lang="en-US" b="1" dirty="0">
                <a:latin typeface="Arial Narrow" panose="020B0606020202030204" pitchFamily="34" charset="0"/>
              </a:rPr>
              <a:t>Concurrent BC is present in 17% of UTUC </a:t>
            </a:r>
            <a:r>
              <a:rPr lang="en-US" b="1" dirty="0" smtClean="0">
                <a:latin typeface="Arial Narrow" panose="020B0606020202030204" pitchFamily="34" charset="0"/>
              </a:rPr>
              <a:t>cases*</a:t>
            </a:r>
          </a:p>
          <a:p>
            <a:r>
              <a:rPr lang="en-US" b="1" dirty="0">
                <a:latin typeface="Arial Narrow" panose="020B0606020202030204" pitchFamily="34" charset="0"/>
              </a:rPr>
              <a:t>Whilst a prior history of BC is found in 41% of American men but in only 4% of Chinese </a:t>
            </a:r>
            <a:r>
              <a:rPr lang="en-US" b="1" dirty="0" smtClean="0">
                <a:latin typeface="Arial Narrow" panose="020B0606020202030204" pitchFamily="34" charset="0"/>
              </a:rPr>
              <a:t>men**</a:t>
            </a:r>
            <a:endParaRPr lang="en-US" b="1" dirty="0">
              <a:latin typeface="Arial Narrow" panose="020B0606020202030204" pitchFamily="34" charset="0"/>
            </a:endParaRPr>
          </a:p>
          <a:p>
            <a:pPr marL="0" indent="0">
              <a:buNone/>
            </a:pPr>
            <a:endParaRPr lang="en-US"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a:t>
            </a:r>
            <a:r>
              <a:rPr lang="en-US" sz="1800" dirty="0" err="1" smtClean="0">
                <a:latin typeface="Arial Narrow" panose="020B0606020202030204" pitchFamily="34" charset="0"/>
              </a:rPr>
              <a:t>Cosentino</a:t>
            </a:r>
            <a:r>
              <a:rPr lang="en-US" sz="1800" dirty="0">
                <a:latin typeface="Arial Narrow" panose="020B0606020202030204" pitchFamily="34" charset="0"/>
              </a:rPr>
              <a:t>, M., et al. Upper urinary tract urothelial cell carcinoma: location as a predictive factor for concomitant bladder carcinoma. World J </a:t>
            </a:r>
            <a:r>
              <a:rPr lang="en-US" sz="1800" dirty="0" err="1">
                <a:latin typeface="Arial Narrow" panose="020B0606020202030204" pitchFamily="34" charset="0"/>
              </a:rPr>
              <a:t>Urol</a:t>
            </a:r>
            <a:r>
              <a:rPr lang="en-US" sz="1800" dirty="0">
                <a:latin typeface="Arial Narrow" panose="020B0606020202030204" pitchFamily="34" charset="0"/>
              </a:rPr>
              <a:t>, 2013. 31: 141. </a:t>
            </a:r>
            <a:r>
              <a:rPr lang="en-US" sz="1800" dirty="0">
                <a:latin typeface="Arial Narrow" panose="020B0606020202030204" pitchFamily="34" charset="0"/>
                <a:hlinkClick r:id="rId2"/>
              </a:rPr>
              <a:t>https://</a:t>
            </a:r>
            <a:r>
              <a:rPr lang="en-US" sz="1800" dirty="0" smtClean="0">
                <a:latin typeface="Arial Narrow" panose="020B0606020202030204" pitchFamily="34" charset="0"/>
                <a:hlinkClick r:id="rId2"/>
              </a:rPr>
              <a:t>www.ncbi.nlm.nih.gov/pubmed/22552732</a:t>
            </a:r>
            <a:endParaRPr lang="en-US" sz="1800" dirty="0" smtClean="0">
              <a:latin typeface="Arial Narrow" panose="020B0606020202030204" pitchFamily="34" charset="0"/>
            </a:endParaRPr>
          </a:p>
          <a:p>
            <a:pPr marL="0" indent="0">
              <a:buNone/>
            </a:pPr>
            <a:endParaRPr lang="en-US" sz="1800" dirty="0" smtClean="0">
              <a:latin typeface="Arial Narrow" panose="020B0606020202030204" pitchFamily="34" charset="0"/>
            </a:endParaRPr>
          </a:p>
          <a:p>
            <a:pPr marL="0" indent="0">
              <a:buNone/>
            </a:pPr>
            <a:r>
              <a:rPr lang="en-US" sz="1800" dirty="0" smtClean="0">
                <a:latin typeface="Arial Narrow" panose="020B0606020202030204" pitchFamily="34" charset="0"/>
              </a:rPr>
              <a:t>**</a:t>
            </a:r>
            <a:r>
              <a:rPr lang="en-US" sz="1800" dirty="0" err="1" smtClean="0">
                <a:latin typeface="Arial Narrow" panose="020B0606020202030204" pitchFamily="34" charset="0"/>
              </a:rPr>
              <a:t>Singla</a:t>
            </a:r>
            <a:r>
              <a:rPr lang="en-US" sz="1800" dirty="0">
                <a:latin typeface="Arial Narrow" panose="020B0606020202030204" pitchFamily="34" charset="0"/>
              </a:rPr>
              <a:t>, N., et al. A Multi-Institutional Comparison of </a:t>
            </a:r>
            <a:r>
              <a:rPr lang="en-US" sz="1800" dirty="0" err="1">
                <a:latin typeface="Arial Narrow" panose="020B0606020202030204" pitchFamily="34" charset="0"/>
              </a:rPr>
              <a:t>Clinicopathological</a:t>
            </a:r>
            <a:r>
              <a:rPr lang="en-US" sz="1800" dirty="0">
                <a:latin typeface="Arial Narrow" panose="020B0606020202030204" pitchFamily="34" charset="0"/>
              </a:rPr>
              <a:t> Characteristics and Oncologic Outcomes of Upper Tract Urothelial Carcinoma in China and the United States. J </a:t>
            </a:r>
            <a:r>
              <a:rPr lang="en-US" sz="1800" dirty="0" err="1">
                <a:latin typeface="Arial Narrow" panose="020B0606020202030204" pitchFamily="34" charset="0"/>
              </a:rPr>
              <a:t>Urol</a:t>
            </a:r>
            <a:r>
              <a:rPr lang="en-US" sz="1800" dirty="0">
                <a:latin typeface="Arial Narrow" panose="020B0606020202030204" pitchFamily="34" charset="0"/>
              </a:rPr>
              <a:t>, 2017. 197: 1208. https://www.ncbi.nlm.nih.gov/pubmed/27887951 </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80154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1800" dirty="0" smtClean="0">
                <a:latin typeface="Arial Narrow" panose="020B0606020202030204" pitchFamily="34" charset="0"/>
              </a:rPr>
              <a:t>          </a:t>
            </a:r>
            <a:r>
              <a:rPr lang="en-US" sz="1800" b="1" dirty="0" smtClean="0">
                <a:latin typeface="Arial Narrow" panose="020B0606020202030204" pitchFamily="34" charset="0"/>
              </a:rPr>
              <a:t>Summary </a:t>
            </a:r>
            <a:r>
              <a:rPr lang="en-US" sz="1800" b="1" dirty="0">
                <a:latin typeface="Arial Narrow" panose="020B0606020202030204" pitchFamily="34" charset="0"/>
              </a:rPr>
              <a:t>of evidence and recommendations for epidemiology, </a:t>
            </a:r>
            <a:r>
              <a:rPr lang="en-US" sz="1800" b="1" dirty="0" err="1">
                <a:latin typeface="Arial Narrow" panose="020B0606020202030204" pitchFamily="34" charset="0"/>
              </a:rPr>
              <a:t>aetiology</a:t>
            </a:r>
            <a:r>
              <a:rPr lang="en-US" sz="1800" b="1" dirty="0">
                <a:latin typeface="Arial Narrow" panose="020B0606020202030204" pitchFamily="34" charset="0"/>
              </a:rPr>
              <a:t>, and </a:t>
            </a:r>
            <a:r>
              <a:rPr lang="en-US" sz="1800" b="1" dirty="0" smtClean="0">
                <a:latin typeface="Arial Narrow" panose="020B0606020202030204" pitchFamily="34" charset="0"/>
              </a:rPr>
              <a:t>histology</a:t>
            </a:r>
          </a:p>
          <a:p>
            <a:pPr marL="0" indent="0">
              <a:buNone/>
            </a:pPr>
            <a:endParaRPr lang="en-US" sz="1800" b="1" dirty="0">
              <a:latin typeface="Arial Narrow" panose="020B0606020202030204" pitchFamily="34" charset="0"/>
            </a:endParaRPr>
          </a:p>
          <a:p>
            <a:pPr marL="0" indent="0">
              <a:buNone/>
            </a:pPr>
            <a:endParaRPr lang="en-US" dirty="0"/>
          </a:p>
        </p:txBody>
      </p:sp>
      <p:sp>
        <p:nvSpPr>
          <p:cNvPr id="3" name="Title 2"/>
          <p:cNvSpPr>
            <a:spLocks noGrp="1"/>
          </p:cNvSpPr>
          <p:nvPr>
            <p:ph type="title"/>
          </p:nvPr>
        </p:nvSpPr>
        <p:spPr/>
        <p:txBody>
          <a:bodyPr/>
          <a:lstStyle/>
          <a:p>
            <a:endParaRPr lang="en-US" dirty="0">
              <a:latin typeface="Arial Narrow" panose="020B0606020202030204" pitchFamily="34" charset="0"/>
            </a:endParaRPr>
          </a:p>
        </p:txBody>
      </p:sp>
      <p:pic>
        <p:nvPicPr>
          <p:cNvPr id="4" name="Picture 3" descr="C:\Users\AL-NABAA\Downloads\Telegram Desktop\photo_2025-10-22_15-19-24.jpg"/>
          <p:cNvPicPr/>
          <p:nvPr/>
        </p:nvPicPr>
        <p:blipFill>
          <a:blip r:embed="rId2">
            <a:extLst>
              <a:ext uri="{28A0092B-C50C-407E-A947-70E740481C1C}">
                <a14:useLocalDpi xmlns:a14="http://schemas.microsoft.com/office/drawing/2010/main" val="0"/>
              </a:ext>
            </a:extLst>
          </a:blip>
          <a:srcRect/>
          <a:stretch>
            <a:fillRect/>
          </a:stretch>
        </p:blipFill>
        <p:spPr bwMode="auto">
          <a:xfrm>
            <a:off x="569167" y="2218372"/>
            <a:ext cx="8920066" cy="4070461"/>
          </a:xfrm>
          <a:prstGeom prst="rect">
            <a:avLst/>
          </a:prstGeom>
          <a:noFill/>
          <a:ln>
            <a:noFill/>
          </a:ln>
        </p:spPr>
      </p:pic>
    </p:spTree>
    <p:extLst>
      <p:ext uri="{BB962C8B-B14F-4D97-AF65-F5344CB8AC3E}">
        <p14:creationId xmlns:p14="http://schemas.microsoft.com/office/powerpoint/2010/main" val="974111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506" y="1382234"/>
            <a:ext cx="11166573" cy="4794729"/>
          </a:xfrm>
        </p:spPr>
        <p:txBody>
          <a:bodyPr>
            <a:normAutofit/>
          </a:bodyPr>
          <a:lstStyle/>
          <a:p>
            <a:pPr marL="0" indent="0" algn="ctr">
              <a:buNone/>
            </a:pPr>
            <a:r>
              <a:rPr lang="en-US" sz="2000" dirty="0">
                <a:latin typeface="Arial Narrow" panose="020B0606020202030204" pitchFamily="34" charset="0"/>
              </a:rPr>
              <a:t>Selection of patients with UTUC for Lynch syndrome screening during the first medical </a:t>
            </a:r>
            <a:r>
              <a:rPr lang="en-US" sz="2000" dirty="0" smtClean="0">
                <a:latin typeface="Arial Narrow" panose="020B0606020202030204" pitchFamily="34" charset="0"/>
              </a:rPr>
              <a:t>interview</a:t>
            </a:r>
            <a:endParaRPr lang="en-US" sz="2000" dirty="0">
              <a:latin typeface="Arial Narrow" panose="020B0606020202030204" pitchFamily="34" charset="0"/>
            </a:endParaRPr>
          </a:p>
        </p:txBody>
      </p:sp>
      <p:sp>
        <p:nvSpPr>
          <p:cNvPr id="3" name="Title 2"/>
          <p:cNvSpPr>
            <a:spLocks noGrp="1"/>
          </p:cNvSpPr>
          <p:nvPr>
            <p:ph type="title"/>
          </p:nvPr>
        </p:nvSpPr>
        <p:spPr/>
        <p:txBody>
          <a:bodyPr/>
          <a:lstStyle/>
          <a:p>
            <a:endParaRPr lang="en-US"/>
          </a:p>
        </p:txBody>
      </p:sp>
      <p:pic>
        <p:nvPicPr>
          <p:cNvPr id="4" name="Picture 3" descr="C:\Users\AL-NABAA\Downloads\Telegram Desktop\photo_2025-10-22_15-22-02.jpg"/>
          <p:cNvPicPr/>
          <p:nvPr/>
        </p:nvPicPr>
        <p:blipFill>
          <a:blip r:embed="rId2">
            <a:extLst>
              <a:ext uri="{28A0092B-C50C-407E-A947-70E740481C1C}">
                <a14:useLocalDpi xmlns:a14="http://schemas.microsoft.com/office/drawing/2010/main" val="0"/>
              </a:ext>
            </a:extLst>
          </a:blip>
          <a:srcRect/>
          <a:stretch>
            <a:fillRect/>
          </a:stretch>
        </p:blipFill>
        <p:spPr bwMode="auto">
          <a:xfrm>
            <a:off x="1894113" y="1819469"/>
            <a:ext cx="7352523" cy="4935894"/>
          </a:xfrm>
          <a:prstGeom prst="rect">
            <a:avLst/>
          </a:prstGeom>
          <a:noFill/>
          <a:ln>
            <a:noFill/>
          </a:ln>
        </p:spPr>
      </p:pic>
    </p:spTree>
    <p:extLst>
      <p:ext uri="{BB962C8B-B14F-4D97-AF65-F5344CB8AC3E}">
        <p14:creationId xmlns:p14="http://schemas.microsoft.com/office/powerpoint/2010/main" val="1378435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382234"/>
            <a:ext cx="11070264" cy="4794729"/>
          </a:xfrm>
        </p:spPr>
        <p:txBody>
          <a:bodyPr>
            <a:normAutofit fontScale="62500" lnSpcReduction="20000"/>
          </a:bodyPr>
          <a:lstStyle/>
          <a:p>
            <a:r>
              <a:rPr lang="en-US" sz="4000" b="1" dirty="0">
                <a:latin typeface="Arial Narrow" panose="020B0606020202030204" pitchFamily="34" charset="0"/>
              </a:rPr>
              <a:t>The classification and morphology of UTUC and BC are </a:t>
            </a:r>
            <a:r>
              <a:rPr lang="en-US" sz="4000" b="1" dirty="0" smtClean="0">
                <a:latin typeface="Arial Narrow" panose="020B0606020202030204" pitchFamily="34" charset="0"/>
              </a:rPr>
              <a:t>similar*</a:t>
            </a:r>
          </a:p>
          <a:p>
            <a:pPr marL="0" indent="0">
              <a:buNone/>
            </a:pPr>
            <a:endParaRPr lang="en-US" sz="4000" b="1" dirty="0" smtClean="0">
              <a:latin typeface="Arial Narrow" panose="020B0606020202030204" pitchFamily="34" charset="0"/>
            </a:endParaRPr>
          </a:p>
          <a:p>
            <a:r>
              <a:rPr lang="en-US" sz="4000" b="1" dirty="0">
                <a:latin typeface="Arial Narrow" panose="020B0606020202030204" pitchFamily="34" charset="0"/>
              </a:rPr>
              <a:t>However, because of the difficulty in adequate sample acquisition, it is often difficult to distinguish between non-invasive papillary </a:t>
            </a:r>
            <a:r>
              <a:rPr lang="en-US" sz="4000" b="1" dirty="0" err="1">
                <a:latin typeface="Arial Narrow" panose="020B0606020202030204" pitchFamily="34" charset="0"/>
              </a:rPr>
              <a:t>tumours</a:t>
            </a:r>
            <a:r>
              <a:rPr lang="en-US" sz="4000" b="1" dirty="0">
                <a:latin typeface="Arial Narrow" panose="020B0606020202030204" pitchFamily="34" charset="0"/>
              </a:rPr>
              <a:t> , flat lesions (carcinoma in situ [CIS]), and invasive carcinoma in biopsies</a:t>
            </a:r>
            <a:r>
              <a:rPr lang="en-US" sz="4000" b="1" dirty="0" smtClean="0">
                <a:latin typeface="Arial Narrow" panose="020B0606020202030204" pitchFamily="34" charset="0"/>
              </a:rPr>
              <a:t>.**</a:t>
            </a:r>
          </a:p>
          <a:p>
            <a:pPr marL="0" indent="0">
              <a:buNone/>
            </a:pPr>
            <a:endParaRPr lang="en-US" sz="4000" b="1" dirty="0" smtClean="0">
              <a:latin typeface="Arial Narrow" panose="020B0606020202030204" pitchFamily="34" charset="0"/>
            </a:endParaRPr>
          </a:p>
          <a:p>
            <a:endParaRPr lang="en-US" dirty="0">
              <a:latin typeface="Arial Narrow" panose="020B0606020202030204" pitchFamily="34" charset="0"/>
            </a:endParaRPr>
          </a:p>
          <a:p>
            <a:endParaRPr lang="en-US" dirty="0" smtClean="0">
              <a:latin typeface="Arial Narrow" panose="020B0606020202030204" pitchFamily="34" charset="0"/>
            </a:endParaRPr>
          </a:p>
          <a:p>
            <a:endParaRPr lang="en-US" dirty="0">
              <a:latin typeface="Arial Narrow" panose="020B0606020202030204" pitchFamily="34" charset="0"/>
            </a:endParaRPr>
          </a:p>
          <a:p>
            <a:pPr marL="0" indent="0">
              <a:buNone/>
            </a:pPr>
            <a:r>
              <a:rPr lang="en-US" sz="1800" dirty="0" smtClean="0">
                <a:latin typeface="Arial Narrow" panose="020B0606020202030204" pitchFamily="34" charset="0"/>
              </a:rPr>
              <a:t>*</a:t>
            </a:r>
            <a:r>
              <a:rPr lang="en-US" sz="1800" dirty="0" err="1" smtClean="0">
                <a:latin typeface="Arial Narrow" panose="020B0606020202030204" pitchFamily="34" charset="0"/>
              </a:rPr>
              <a:t>Gontero</a:t>
            </a:r>
            <a:r>
              <a:rPr lang="en-US" sz="1800" dirty="0">
                <a:latin typeface="Arial Narrow" panose="020B0606020202030204" pitchFamily="34" charset="0"/>
              </a:rPr>
              <a:t>, P., et al., EAU Guidelines on Non-muscle-invasive Bladder Cancer (T1, T1 and CIS), in EAU Guidelines, </a:t>
            </a:r>
            <a:r>
              <a:rPr lang="en-US" sz="1800" dirty="0" err="1">
                <a:latin typeface="Arial Narrow" panose="020B0606020202030204" pitchFamily="34" charset="0"/>
              </a:rPr>
              <a:t>Edn</a:t>
            </a:r>
            <a:r>
              <a:rPr lang="en-US" sz="1800" dirty="0">
                <a:latin typeface="Arial Narrow" panose="020B0606020202030204" pitchFamily="34" charset="0"/>
              </a:rPr>
              <a:t>. presented at the 40th EAU Annual Congress Madrid, 2025. </a:t>
            </a:r>
            <a:r>
              <a:rPr lang="en-US" sz="1800" dirty="0">
                <a:latin typeface="Arial Narrow" panose="020B0606020202030204" pitchFamily="34" charset="0"/>
                <a:hlinkClick r:id="rId2"/>
              </a:rPr>
              <a:t>https://</a:t>
            </a:r>
            <a:r>
              <a:rPr lang="en-US" sz="1800" dirty="0" smtClean="0">
                <a:latin typeface="Arial Narrow" panose="020B0606020202030204" pitchFamily="34" charset="0"/>
                <a:hlinkClick r:id="rId2"/>
              </a:rPr>
              <a:t>uroweb.org/guidelines/non-muscle-invasive-bladder-cancer</a:t>
            </a:r>
            <a:endParaRPr lang="en-US" sz="1800" dirty="0" smtClean="0">
              <a:latin typeface="Arial Narrow" panose="020B0606020202030204" pitchFamily="34" charset="0"/>
            </a:endParaRPr>
          </a:p>
          <a:p>
            <a:pPr marL="0" indent="0">
              <a:buNone/>
            </a:pPr>
            <a:endParaRPr lang="en-US" sz="1800" dirty="0" smtClean="0">
              <a:latin typeface="Arial Narrow" panose="020B0606020202030204" pitchFamily="34" charset="0"/>
            </a:endParaRPr>
          </a:p>
          <a:p>
            <a:pPr marL="0" indent="0">
              <a:buNone/>
            </a:pPr>
            <a:r>
              <a:rPr lang="en-US" sz="1800" dirty="0">
                <a:latin typeface="Arial Narrow" panose="020B0606020202030204" pitchFamily="34" charset="0"/>
              </a:rPr>
              <a:t>**</a:t>
            </a:r>
            <a:r>
              <a:rPr lang="en-US" sz="1800" dirty="0" err="1">
                <a:latin typeface="Arial Narrow" panose="020B0606020202030204" pitchFamily="34" charset="0"/>
              </a:rPr>
              <a:t>Subiela</a:t>
            </a:r>
            <a:r>
              <a:rPr lang="en-US" sz="1800" dirty="0">
                <a:latin typeface="Arial Narrow" panose="020B0606020202030204" pitchFamily="34" charset="0"/>
              </a:rPr>
              <a:t>, J.D., et al. Diagnostic accuracy of </a:t>
            </a:r>
            <a:r>
              <a:rPr lang="en-US" sz="1800" dirty="0" err="1">
                <a:latin typeface="Arial Narrow" panose="020B0606020202030204" pitchFamily="34" charset="0"/>
              </a:rPr>
              <a:t>ureteroscopic</a:t>
            </a:r>
            <a:r>
              <a:rPr lang="en-US" sz="1800" dirty="0">
                <a:latin typeface="Arial Narrow" panose="020B0606020202030204" pitchFamily="34" charset="0"/>
              </a:rPr>
              <a:t> biopsy in predicting stage and grade at final pathology in upper tract urothelial carcinoma: Systematic review and meta-analysis. </a:t>
            </a:r>
            <a:r>
              <a:rPr lang="en-US" sz="1800" dirty="0" err="1">
                <a:latin typeface="Arial Narrow" panose="020B0606020202030204" pitchFamily="34" charset="0"/>
              </a:rPr>
              <a:t>Eur</a:t>
            </a:r>
            <a:r>
              <a:rPr lang="en-US" sz="1800" dirty="0">
                <a:latin typeface="Arial Narrow" panose="020B0606020202030204" pitchFamily="34" charset="0"/>
              </a:rPr>
              <a:t> J </a:t>
            </a:r>
            <a:r>
              <a:rPr lang="en-US" sz="1800" dirty="0" err="1">
                <a:latin typeface="Arial Narrow" panose="020B0606020202030204" pitchFamily="34" charset="0"/>
              </a:rPr>
              <a:t>Surg</a:t>
            </a:r>
            <a:r>
              <a:rPr lang="en-US" sz="1800" dirty="0">
                <a:latin typeface="Arial Narrow" panose="020B0606020202030204" pitchFamily="34" charset="0"/>
              </a:rPr>
              <a:t> </a:t>
            </a:r>
            <a:r>
              <a:rPr lang="en-US" sz="1800" dirty="0" err="1">
                <a:latin typeface="Arial Narrow" panose="020B0606020202030204" pitchFamily="34" charset="0"/>
              </a:rPr>
              <a:t>Oncol</a:t>
            </a:r>
            <a:r>
              <a:rPr lang="en-US" sz="1800" dirty="0">
                <a:latin typeface="Arial Narrow" panose="020B0606020202030204" pitchFamily="34" charset="0"/>
              </a:rPr>
              <a:t>, 2020. 46: 1989. https://www.ncbi.nlm.nih.gov/pubmed/32674841 </a:t>
            </a:r>
          </a:p>
          <a:p>
            <a:endParaRPr lang="en-US" dirty="0">
              <a:latin typeface="Arial Narrow" panose="020B0606020202030204" pitchFamily="34" charset="0"/>
            </a:endParaRPr>
          </a:p>
          <a:p>
            <a:pPr marL="0" indent="0">
              <a:buNone/>
            </a:pPr>
            <a:r>
              <a:rPr lang="en-US" dirty="0" smtClean="0">
                <a:latin typeface="Arial Narrow" panose="020B0606020202030204" pitchFamily="34" charset="0"/>
              </a:rPr>
              <a:t> </a:t>
            </a:r>
            <a:endParaRPr lang="en-US" dirty="0">
              <a:latin typeface="Arial Narrow" panose="020B0606020202030204" pitchFamily="34" charset="0"/>
            </a:endParaRPr>
          </a:p>
        </p:txBody>
      </p:sp>
      <p:sp>
        <p:nvSpPr>
          <p:cNvPr id="3" name="Title 2"/>
          <p:cNvSpPr>
            <a:spLocks noGrp="1"/>
          </p:cNvSpPr>
          <p:nvPr>
            <p:ph type="title"/>
          </p:nvPr>
        </p:nvSpPr>
        <p:spPr>
          <a:xfrm>
            <a:off x="646815" y="365126"/>
            <a:ext cx="11070264" cy="801201"/>
          </a:xfrm>
        </p:spPr>
        <p:txBody>
          <a:bodyPr/>
          <a:lstStyle/>
          <a:p>
            <a:r>
              <a:rPr lang="en-US" dirty="0">
                <a:latin typeface="Arial Narrow" panose="020B0606020202030204" pitchFamily="34" charset="0"/>
              </a:rPr>
              <a:t>STAGING AND CLASSIFICATION SYSTEMS</a:t>
            </a:r>
          </a:p>
        </p:txBody>
      </p:sp>
    </p:spTree>
    <p:extLst>
      <p:ext uri="{BB962C8B-B14F-4D97-AF65-F5344CB8AC3E}">
        <p14:creationId xmlns:p14="http://schemas.microsoft.com/office/powerpoint/2010/main" val="2343709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175658"/>
            <a:ext cx="11070264" cy="5001306"/>
          </a:xfrm>
        </p:spPr>
        <p:txBody>
          <a:bodyPr>
            <a:normAutofit/>
          </a:bodyPr>
          <a:lstStyle/>
          <a:p>
            <a:r>
              <a:rPr lang="en-US" sz="1800" dirty="0">
                <a:latin typeface="Arial Narrow" panose="020B0606020202030204" pitchFamily="34" charset="0"/>
              </a:rPr>
              <a:t>TNM classification 2017 for upper tract urothelial cell </a:t>
            </a:r>
            <a:r>
              <a:rPr lang="en-US" sz="1800" dirty="0" smtClean="0">
                <a:latin typeface="Arial Narrow" panose="020B0606020202030204" pitchFamily="34" charset="0"/>
              </a:rPr>
              <a:t>carcinoma</a:t>
            </a:r>
          </a:p>
          <a:p>
            <a:pPr marL="0" indent="0">
              <a:buNone/>
            </a:pPr>
            <a:r>
              <a:rPr lang="en-US" sz="1800" dirty="0" smtClean="0">
                <a:latin typeface="Arial Narrow" panose="020B0606020202030204" pitchFamily="34" charset="0"/>
              </a:rPr>
              <a:t> </a:t>
            </a:r>
            <a:endParaRPr lang="en-US" sz="1800" dirty="0">
              <a:latin typeface="Arial Narrow" panose="020B0606020202030204" pitchFamily="34" charset="0"/>
            </a:endParaRPr>
          </a:p>
        </p:txBody>
      </p:sp>
      <p:sp>
        <p:nvSpPr>
          <p:cNvPr id="3" name="Title 2"/>
          <p:cNvSpPr>
            <a:spLocks noGrp="1"/>
          </p:cNvSpPr>
          <p:nvPr>
            <p:ph type="title"/>
          </p:nvPr>
        </p:nvSpPr>
        <p:spPr>
          <a:xfrm>
            <a:off x="646815" y="365126"/>
            <a:ext cx="11070264" cy="676311"/>
          </a:xfrm>
        </p:spPr>
        <p:txBody>
          <a:bodyPr/>
          <a:lstStyle/>
          <a:p>
            <a:endParaRPr lang="en-US" dirty="0"/>
          </a:p>
        </p:txBody>
      </p:sp>
      <p:pic>
        <p:nvPicPr>
          <p:cNvPr id="4" name="Picture 3"/>
          <p:cNvPicPr/>
          <p:nvPr/>
        </p:nvPicPr>
        <p:blipFill>
          <a:blip r:embed="rId2"/>
          <a:stretch>
            <a:fillRect/>
          </a:stretch>
        </p:blipFill>
        <p:spPr>
          <a:xfrm>
            <a:off x="569167" y="1548883"/>
            <a:ext cx="8836089" cy="5337110"/>
          </a:xfrm>
          <a:prstGeom prst="rect">
            <a:avLst/>
          </a:prstGeom>
        </p:spPr>
      </p:pic>
    </p:spTree>
    <p:extLst>
      <p:ext uri="{BB962C8B-B14F-4D97-AF65-F5344CB8AC3E}">
        <p14:creationId xmlns:p14="http://schemas.microsoft.com/office/powerpoint/2010/main" val="4188354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063690"/>
            <a:ext cx="11070264" cy="5113273"/>
          </a:xfrm>
        </p:spPr>
        <p:txBody>
          <a:bodyPr>
            <a:normAutofit/>
          </a:bodyPr>
          <a:lstStyle/>
          <a:p>
            <a:r>
              <a:rPr lang="en-US" sz="1800" dirty="0">
                <a:latin typeface="Arial Narrow" panose="020B0606020202030204" pitchFamily="34" charset="0"/>
              </a:rPr>
              <a:t>Summary of evidence and recommendations for the diagnosis of </a:t>
            </a:r>
            <a:r>
              <a:rPr lang="en-US" sz="1800" dirty="0" smtClean="0">
                <a:latin typeface="Arial Narrow" panose="020B0606020202030204" pitchFamily="34" charset="0"/>
              </a:rPr>
              <a:t>UTUC</a:t>
            </a:r>
            <a:endParaRPr lang="en-US" sz="1800" dirty="0">
              <a:latin typeface="Arial Narrow" panose="020B0606020202030204" pitchFamily="34" charset="0"/>
            </a:endParaRPr>
          </a:p>
          <a:p>
            <a:endParaRPr lang="en-US" sz="1800" dirty="0">
              <a:latin typeface="Arial Narrow" panose="020B0606020202030204" pitchFamily="34" charset="0"/>
            </a:endParaRPr>
          </a:p>
        </p:txBody>
      </p:sp>
      <p:sp>
        <p:nvSpPr>
          <p:cNvPr id="3" name="Title 2"/>
          <p:cNvSpPr>
            <a:spLocks noGrp="1"/>
          </p:cNvSpPr>
          <p:nvPr>
            <p:ph type="title"/>
          </p:nvPr>
        </p:nvSpPr>
        <p:spPr>
          <a:xfrm>
            <a:off x="646815" y="337134"/>
            <a:ext cx="11070264" cy="560006"/>
          </a:xfrm>
        </p:spPr>
        <p:txBody>
          <a:bodyPr>
            <a:normAutofit fontScale="90000"/>
          </a:bodyPr>
          <a:lstStyle/>
          <a:p>
            <a:endParaRPr lang="en-US"/>
          </a:p>
        </p:txBody>
      </p:sp>
      <p:pic>
        <p:nvPicPr>
          <p:cNvPr id="4" name="Picture 3"/>
          <p:cNvPicPr/>
          <p:nvPr/>
        </p:nvPicPr>
        <p:blipFill>
          <a:blip r:embed="rId2"/>
          <a:stretch>
            <a:fillRect/>
          </a:stretch>
        </p:blipFill>
        <p:spPr>
          <a:xfrm>
            <a:off x="485193" y="1558212"/>
            <a:ext cx="9237306" cy="5131837"/>
          </a:xfrm>
          <a:prstGeom prst="rect">
            <a:avLst/>
          </a:prstGeom>
        </p:spPr>
      </p:pic>
    </p:spTree>
    <p:extLst>
      <p:ext uri="{BB962C8B-B14F-4D97-AF65-F5344CB8AC3E}">
        <p14:creationId xmlns:p14="http://schemas.microsoft.com/office/powerpoint/2010/main" val="3861881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C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0931" y="1026369"/>
            <a:ext cx="4469364" cy="5206578"/>
          </a:xfrm>
        </p:spPr>
      </p:pic>
      <p:sp>
        <p:nvSpPr>
          <p:cNvPr id="3" name="Title 2"/>
          <p:cNvSpPr>
            <a:spLocks noGrp="1"/>
          </p:cNvSpPr>
          <p:nvPr>
            <p:ph type="title"/>
          </p:nvPr>
        </p:nvSpPr>
        <p:spPr>
          <a:xfrm>
            <a:off x="646815" y="365126"/>
            <a:ext cx="11070264" cy="371992"/>
          </a:xfrm>
        </p:spPr>
        <p:txBody>
          <a:bodyPr>
            <a:normAutofit fontScale="90000"/>
          </a:bodyPr>
          <a:lstStyle/>
          <a:p>
            <a:r>
              <a:rPr lang="en-US" dirty="0" smtClean="0">
                <a:latin typeface="Arial Narrow" panose="020B0606020202030204" pitchFamily="34" charset="0"/>
              </a:rPr>
              <a:t>Diagnostic URS for CT Positive Renal Pelvic Mass</a:t>
            </a:r>
            <a:endParaRPr lang="en-US" dirty="0">
              <a:latin typeface="Arial Narrow" panose="020B0606020202030204" pitchFamily="34" charset="0"/>
            </a:endParaRPr>
          </a:p>
        </p:txBody>
      </p:sp>
      <p:pic>
        <p:nvPicPr>
          <p:cNvPr id="5" name="Picture 4"/>
          <p:cNvPicPr>
            <a:picLocks noChangeAspect="1"/>
          </p:cNvPicPr>
          <p:nvPr/>
        </p:nvPicPr>
        <p:blipFill>
          <a:blip r:embed="rId5"/>
          <a:stretch>
            <a:fillRect/>
          </a:stretch>
        </p:blipFill>
        <p:spPr>
          <a:xfrm>
            <a:off x="6876660" y="1536409"/>
            <a:ext cx="4397911" cy="2271109"/>
          </a:xfrm>
          <a:prstGeom prst="rect">
            <a:avLst/>
          </a:prstGeom>
        </p:spPr>
      </p:pic>
    </p:spTree>
    <p:extLst>
      <p:ext uri="{BB962C8B-B14F-4D97-AF65-F5344CB8AC3E}">
        <p14:creationId xmlns:p14="http://schemas.microsoft.com/office/powerpoint/2010/main" val="1211057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511560"/>
            <a:ext cx="11070264" cy="4665404"/>
          </a:xfrm>
        </p:spPr>
        <p:txBody>
          <a:bodyPr>
            <a:normAutofit/>
          </a:bodyPr>
          <a:lstStyle/>
          <a:p>
            <a:r>
              <a:rPr lang="en-US" b="1" dirty="0" smtClean="0">
                <a:latin typeface="Arial Narrow" panose="020B0606020202030204" pitchFamily="34" charset="0"/>
              </a:rPr>
              <a:t>Reported </a:t>
            </a:r>
            <a:r>
              <a:rPr lang="en-US" b="1" dirty="0">
                <a:latin typeface="Arial Narrow" panose="020B0606020202030204" pitchFamily="34" charset="0"/>
              </a:rPr>
              <a:t>promising sensitivity and specificity of 82% and 84%, respectively. Suspicious LNs on FDG</a:t>
            </a:r>
          </a:p>
          <a:p>
            <a:r>
              <a:rPr lang="en-US" b="1" dirty="0" smtClean="0">
                <a:latin typeface="Arial Narrow" panose="020B0606020202030204" pitchFamily="34" charset="0"/>
              </a:rPr>
              <a:t>FDG-PET </a:t>
            </a:r>
            <a:r>
              <a:rPr lang="en-US" b="1" dirty="0">
                <a:latin typeface="Arial Narrow" panose="020B0606020202030204" pitchFamily="34" charset="0"/>
              </a:rPr>
              <a:t>can also be used to assess (nodal and distant) metastases in patients unfit for iodinated contrast media due to renal impairment and/or allergy</a:t>
            </a:r>
            <a:r>
              <a:rPr lang="en-US" b="1" dirty="0" smtClean="0">
                <a:latin typeface="Arial Narrow" panose="020B0606020202030204" pitchFamily="34" charset="0"/>
              </a:rPr>
              <a:t>.*</a:t>
            </a:r>
            <a:endParaRPr lang="en-US" b="1" dirty="0" smtClean="0">
              <a:latin typeface="Arial Narrow" panose="020B0606020202030204" pitchFamily="34" charset="0"/>
            </a:endParaRPr>
          </a:p>
          <a:p>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a:t>
            </a:r>
            <a:r>
              <a:rPr lang="en-US" sz="1800" dirty="0" err="1" smtClean="0">
                <a:latin typeface="Arial Narrow" panose="020B0606020202030204" pitchFamily="34" charset="0"/>
              </a:rPr>
              <a:t>Voskuilen</a:t>
            </a:r>
            <a:r>
              <a:rPr lang="en-US" sz="1800" dirty="0">
                <a:latin typeface="Arial Narrow" panose="020B0606020202030204" pitchFamily="34" charset="0"/>
              </a:rPr>
              <a:t>, C.S., et al. Diagnostic Value of (18)F-</a:t>
            </a:r>
            <a:r>
              <a:rPr lang="en-US" sz="1800" dirty="0" err="1">
                <a:latin typeface="Arial Narrow" panose="020B0606020202030204" pitchFamily="34" charset="0"/>
              </a:rPr>
              <a:t>fluorodeoxyglucose</a:t>
            </a:r>
            <a:r>
              <a:rPr lang="en-US" sz="1800" dirty="0">
                <a:latin typeface="Arial Narrow" panose="020B0606020202030204" pitchFamily="34" charset="0"/>
              </a:rPr>
              <a:t> Positron Emission Tomography with Computed Tomography for Lymph Node Staging in Patients with Upper Tract Urothelial Carcinoma. </a:t>
            </a:r>
            <a:r>
              <a:rPr lang="en-US" sz="1800" dirty="0" err="1">
                <a:latin typeface="Arial Narrow" panose="020B0606020202030204" pitchFamily="34" charset="0"/>
              </a:rPr>
              <a:t>Eur</a:t>
            </a:r>
            <a:r>
              <a:rPr lang="en-US" sz="1800" dirty="0">
                <a:latin typeface="Arial Narrow" panose="020B0606020202030204" pitchFamily="34" charset="0"/>
              </a:rPr>
              <a:t> </a:t>
            </a:r>
            <a:r>
              <a:rPr lang="en-US" sz="1800" dirty="0" err="1">
                <a:latin typeface="Arial Narrow" panose="020B0606020202030204" pitchFamily="34" charset="0"/>
              </a:rPr>
              <a:t>Urol</a:t>
            </a:r>
            <a:r>
              <a:rPr lang="en-US" sz="1800" dirty="0">
                <a:latin typeface="Arial Narrow" panose="020B0606020202030204" pitchFamily="34" charset="0"/>
              </a:rPr>
              <a:t> </a:t>
            </a:r>
            <a:r>
              <a:rPr lang="en-US" sz="1800" dirty="0" err="1">
                <a:latin typeface="Arial Narrow" panose="020B0606020202030204" pitchFamily="34" charset="0"/>
              </a:rPr>
              <a:t>Oncol</a:t>
            </a:r>
            <a:r>
              <a:rPr lang="en-US" sz="1800" dirty="0">
                <a:latin typeface="Arial Narrow" panose="020B0606020202030204" pitchFamily="34" charset="0"/>
              </a:rPr>
              <a:t>, 2020. 3: 73.  </a:t>
            </a:r>
          </a:p>
        </p:txBody>
      </p:sp>
      <p:sp>
        <p:nvSpPr>
          <p:cNvPr id="3" name="Title 2"/>
          <p:cNvSpPr>
            <a:spLocks noGrp="1"/>
          </p:cNvSpPr>
          <p:nvPr>
            <p:ph type="title"/>
          </p:nvPr>
        </p:nvSpPr>
        <p:spPr>
          <a:xfrm>
            <a:off x="646815" y="365126"/>
            <a:ext cx="11070264" cy="763878"/>
          </a:xfrm>
        </p:spPr>
        <p:txBody>
          <a:bodyPr>
            <a:noAutofit/>
          </a:bodyPr>
          <a:lstStyle/>
          <a:p>
            <a:pPr algn="ctr"/>
            <a:r>
              <a:rPr lang="en-US" sz="3200" dirty="0">
                <a:latin typeface="Arial Narrow" panose="020B0606020202030204" pitchFamily="34" charset="0"/>
              </a:rPr>
              <a:t>18F-Fluorodeoxglucose positron emission tomography/computed tomography</a:t>
            </a:r>
          </a:p>
        </p:txBody>
      </p:sp>
    </p:spTree>
    <p:extLst>
      <p:ext uri="{BB962C8B-B14F-4D97-AF65-F5344CB8AC3E}">
        <p14:creationId xmlns:p14="http://schemas.microsoft.com/office/powerpoint/2010/main" val="1976316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2514" y="1259634"/>
            <a:ext cx="11194565" cy="4917330"/>
          </a:xfrm>
        </p:spPr>
        <p:txBody>
          <a:bodyPr>
            <a:normAutofit/>
          </a:bodyPr>
          <a:lstStyle/>
          <a:p>
            <a:r>
              <a:rPr lang="en-US" sz="1800" dirty="0">
                <a:latin typeface="Arial Narrow" panose="020B0606020202030204" pitchFamily="34" charset="0"/>
              </a:rPr>
              <a:t>Risk stratification of non-metastatic UTUC according to the risk of progression to a &gt; pT2/ non-organ-confined </a:t>
            </a:r>
            <a:r>
              <a:rPr lang="en-US" sz="1800" dirty="0" smtClean="0">
                <a:latin typeface="Arial Narrow" panose="020B0606020202030204" pitchFamily="34" charset="0"/>
              </a:rPr>
              <a:t>disease</a:t>
            </a:r>
          </a:p>
          <a:p>
            <a:endParaRPr lang="en-US" sz="1800" dirty="0">
              <a:latin typeface="Arial Narrow" panose="020B0606020202030204" pitchFamily="34" charset="0"/>
            </a:endParaRPr>
          </a:p>
        </p:txBody>
      </p:sp>
      <p:sp>
        <p:nvSpPr>
          <p:cNvPr id="3" name="Title 2"/>
          <p:cNvSpPr>
            <a:spLocks noGrp="1"/>
          </p:cNvSpPr>
          <p:nvPr>
            <p:ph type="title"/>
          </p:nvPr>
        </p:nvSpPr>
        <p:spPr>
          <a:xfrm>
            <a:off x="646815" y="365126"/>
            <a:ext cx="11070264" cy="763878"/>
          </a:xfrm>
        </p:spPr>
        <p:txBody>
          <a:bodyPr/>
          <a:lstStyle/>
          <a:p>
            <a:r>
              <a:rPr lang="en-US" dirty="0">
                <a:latin typeface="Arial Narrow" panose="020B0606020202030204" pitchFamily="34" charset="0"/>
              </a:rPr>
              <a:t>RISK STRATIFICATION</a:t>
            </a:r>
          </a:p>
        </p:txBody>
      </p:sp>
      <p:pic>
        <p:nvPicPr>
          <p:cNvPr id="4" name="Picture 3"/>
          <p:cNvPicPr/>
          <p:nvPr/>
        </p:nvPicPr>
        <p:blipFill>
          <a:blip r:embed="rId2"/>
          <a:stretch>
            <a:fillRect/>
          </a:stretch>
        </p:blipFill>
        <p:spPr>
          <a:xfrm>
            <a:off x="646814" y="1595535"/>
            <a:ext cx="8525177" cy="5150497"/>
          </a:xfrm>
          <a:prstGeom prst="rect">
            <a:avLst/>
          </a:prstGeom>
        </p:spPr>
      </p:pic>
    </p:spTree>
    <p:extLst>
      <p:ext uri="{BB962C8B-B14F-4D97-AF65-F5344CB8AC3E}">
        <p14:creationId xmlns:p14="http://schemas.microsoft.com/office/powerpoint/2010/main" val="3055072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520890"/>
            <a:ext cx="11070264" cy="4599993"/>
          </a:xfrm>
        </p:spPr>
        <p:txBody>
          <a:bodyPr>
            <a:normAutofit/>
          </a:bodyPr>
          <a:lstStyle/>
          <a:p>
            <a:pPr marL="0" indent="0">
              <a:buNone/>
            </a:pPr>
            <a:r>
              <a:rPr lang="en-US" dirty="0">
                <a:latin typeface="Arial Narrow" panose="020B0606020202030204" pitchFamily="34" charset="0"/>
              </a:rPr>
              <a:t> </a:t>
            </a:r>
            <a:r>
              <a:rPr lang="en-US" b="1" dirty="0" smtClean="0">
                <a:latin typeface="Arial Narrow" panose="020B0606020202030204" pitchFamily="34" charset="0"/>
              </a:rPr>
              <a:t>Three </a:t>
            </a:r>
            <a:r>
              <a:rPr lang="en-US" b="1" dirty="0">
                <a:latin typeface="Arial Narrow" panose="020B0606020202030204" pitchFamily="34" charset="0"/>
              </a:rPr>
              <a:t>categories of predictors for increased risk of bladder recurrence were proposed:</a:t>
            </a:r>
          </a:p>
          <a:p>
            <a:r>
              <a:rPr lang="en-US" b="1" dirty="0">
                <a:latin typeface="Arial Narrow" panose="020B0606020202030204" pitchFamily="34" charset="0"/>
              </a:rPr>
              <a:t> 1.  Patient-specific factors such as male gender, previous BC, smoking and pre-operative chronic kidney disease.</a:t>
            </a:r>
          </a:p>
          <a:p>
            <a:r>
              <a:rPr lang="en-US" b="1" dirty="0">
                <a:latin typeface="Arial Narrow" panose="020B0606020202030204" pitchFamily="34" charset="0"/>
              </a:rPr>
              <a:t> 2.  </a:t>
            </a:r>
            <a:r>
              <a:rPr lang="en-US" b="1" dirty="0" err="1">
                <a:latin typeface="Arial Narrow" panose="020B0606020202030204" pitchFamily="34" charset="0"/>
              </a:rPr>
              <a:t>Tumour</a:t>
            </a:r>
            <a:r>
              <a:rPr lang="en-US" b="1" dirty="0">
                <a:latin typeface="Arial Narrow" panose="020B0606020202030204" pitchFamily="34" charset="0"/>
              </a:rPr>
              <a:t>-specific factors such as positive pre-operative urinary cytology, </a:t>
            </a:r>
            <a:r>
              <a:rPr lang="en-US" b="1" dirty="0" err="1">
                <a:latin typeface="Arial Narrow" panose="020B0606020202030204" pitchFamily="34" charset="0"/>
              </a:rPr>
              <a:t>tumour</a:t>
            </a:r>
            <a:r>
              <a:rPr lang="en-US" b="1" dirty="0">
                <a:latin typeface="Arial Narrow" panose="020B0606020202030204" pitchFamily="34" charset="0"/>
              </a:rPr>
              <a:t> grade, ureteral location, </a:t>
            </a:r>
            <a:r>
              <a:rPr lang="en-US" b="1" dirty="0" err="1">
                <a:latin typeface="Arial Narrow" panose="020B0606020202030204" pitchFamily="34" charset="0"/>
              </a:rPr>
              <a:t>multifocality</a:t>
            </a:r>
            <a:r>
              <a:rPr lang="en-US" b="1" dirty="0">
                <a:latin typeface="Arial Narrow" panose="020B0606020202030204" pitchFamily="34" charset="0"/>
              </a:rPr>
              <a:t>, </a:t>
            </a:r>
            <a:r>
              <a:rPr lang="en-US" b="1" dirty="0" err="1">
                <a:latin typeface="Arial Narrow" panose="020B0606020202030204" pitchFamily="34" charset="0"/>
              </a:rPr>
              <a:t>tumour</a:t>
            </a:r>
            <a:r>
              <a:rPr lang="en-US" b="1" dirty="0">
                <a:latin typeface="Arial Narrow" panose="020B0606020202030204" pitchFamily="34" charset="0"/>
              </a:rPr>
              <a:t> diameter, invasive </a:t>
            </a:r>
            <a:r>
              <a:rPr lang="en-US" b="1" dirty="0" err="1">
                <a:latin typeface="Arial Narrow" panose="020B0606020202030204" pitchFamily="34" charset="0"/>
              </a:rPr>
              <a:t>pT</a:t>
            </a:r>
            <a:r>
              <a:rPr lang="en-US" b="1" dirty="0">
                <a:latin typeface="Arial Narrow" panose="020B0606020202030204" pitchFamily="34" charset="0"/>
              </a:rPr>
              <a:t> stage, and </a:t>
            </a:r>
            <a:r>
              <a:rPr lang="en-US" b="1" dirty="0" smtClean="0">
                <a:latin typeface="Arial Narrow" panose="020B0606020202030204" pitchFamily="34" charset="0"/>
              </a:rPr>
              <a:t>necrosis.</a:t>
            </a:r>
            <a:endParaRPr lang="en-US" b="1" dirty="0">
              <a:latin typeface="Arial Narrow" panose="020B0606020202030204" pitchFamily="34" charset="0"/>
            </a:endParaRPr>
          </a:p>
          <a:p>
            <a:r>
              <a:rPr lang="en-US" b="1" dirty="0">
                <a:latin typeface="Arial Narrow" panose="020B0606020202030204" pitchFamily="34" charset="0"/>
              </a:rPr>
              <a:t> 3. Treatment-specific factors such as laparoscopic approach, </a:t>
            </a:r>
            <a:r>
              <a:rPr lang="en-US" b="1" dirty="0" err="1">
                <a:latin typeface="Arial Narrow" panose="020B0606020202030204" pitchFamily="34" charset="0"/>
              </a:rPr>
              <a:t>extravesical</a:t>
            </a:r>
            <a:r>
              <a:rPr lang="en-US" b="1" dirty="0">
                <a:latin typeface="Arial Narrow" panose="020B0606020202030204" pitchFamily="34" charset="0"/>
              </a:rPr>
              <a:t> bladder cuff removal, and positive surgical margins</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dirty="0">
                <a:latin typeface="Arial Narrow" panose="020B0606020202030204" pitchFamily="34" charset="0"/>
              </a:rPr>
              <a:t>Bladder recurrence</a:t>
            </a:r>
          </a:p>
        </p:txBody>
      </p:sp>
    </p:spTree>
    <p:extLst>
      <p:ext uri="{BB962C8B-B14F-4D97-AF65-F5344CB8AC3E}">
        <p14:creationId xmlns:p14="http://schemas.microsoft.com/office/powerpoint/2010/main" val="3537632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C86625-9EAD-C174-295A-D4D8CA13ABB0}"/>
              </a:ext>
            </a:extLst>
          </p:cNvPr>
          <p:cNvSpPr>
            <a:spLocks noGrp="1"/>
          </p:cNvSpPr>
          <p:nvPr>
            <p:ph idx="1"/>
          </p:nvPr>
        </p:nvSpPr>
        <p:spPr/>
        <p:txBody>
          <a:bodyPr/>
          <a:lstStyle/>
          <a:p>
            <a:r>
              <a:rPr lang="en-US" dirty="0">
                <a:latin typeface="Arial Narrow" panose="020B0606020202030204" pitchFamily="34" charset="0"/>
              </a:rPr>
              <a:t>I do not have disclosures </a:t>
            </a:r>
            <a:endParaRPr lang="en-CA" dirty="0">
              <a:latin typeface="Arial Narrow" panose="020B0606020202030204" pitchFamily="34" charset="0"/>
            </a:endParaRPr>
          </a:p>
        </p:txBody>
      </p:sp>
      <p:sp>
        <p:nvSpPr>
          <p:cNvPr id="3" name="Title 2">
            <a:extLst>
              <a:ext uri="{FF2B5EF4-FFF2-40B4-BE49-F238E27FC236}">
                <a16:creationId xmlns:a16="http://schemas.microsoft.com/office/drawing/2014/main" id="{6182C80A-A026-D48A-12DD-EAE6D777C014}"/>
              </a:ext>
            </a:extLst>
          </p:cNvPr>
          <p:cNvSpPr>
            <a:spLocks noGrp="1"/>
          </p:cNvSpPr>
          <p:nvPr>
            <p:ph type="title"/>
          </p:nvPr>
        </p:nvSpPr>
        <p:spPr/>
        <p:txBody>
          <a:bodyPr/>
          <a:lstStyle/>
          <a:p>
            <a:r>
              <a:rPr lang="en-US" dirty="0">
                <a:latin typeface="Arial Black" panose="020B0A04020102020204" pitchFamily="34" charset="0"/>
              </a:rPr>
              <a:t>Disclosures</a:t>
            </a:r>
          </a:p>
        </p:txBody>
      </p:sp>
    </p:spTree>
    <p:extLst>
      <p:ext uri="{BB962C8B-B14F-4D97-AF65-F5344CB8AC3E}">
        <p14:creationId xmlns:p14="http://schemas.microsoft.com/office/powerpoint/2010/main" val="4270723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Arial Narrow" panose="020B0606020202030204" pitchFamily="34" charset="0"/>
              </a:rPr>
              <a:t>Summary of evidence and recommendation for the prognosis of </a:t>
            </a:r>
            <a:r>
              <a:rPr lang="en-US" sz="2000" dirty="0" smtClean="0">
                <a:latin typeface="Arial Narrow" panose="020B0606020202030204" pitchFamily="34" charset="0"/>
              </a:rPr>
              <a:t>UTUC</a:t>
            </a:r>
          </a:p>
          <a:p>
            <a:endParaRPr lang="en-US" sz="2000" dirty="0">
              <a:latin typeface="Arial Narrow" panose="020B0606020202030204" pitchFamily="34" charset="0"/>
            </a:endParaRPr>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646815" y="2295207"/>
            <a:ext cx="9831463" cy="3741699"/>
          </a:xfrm>
          <a:prstGeom prst="rect">
            <a:avLst/>
          </a:prstGeom>
        </p:spPr>
      </p:pic>
    </p:spTree>
    <p:extLst>
      <p:ext uri="{BB962C8B-B14F-4D97-AF65-F5344CB8AC3E}">
        <p14:creationId xmlns:p14="http://schemas.microsoft.com/office/powerpoint/2010/main" val="1875365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2514" y="1660850"/>
            <a:ext cx="11194565" cy="4516114"/>
          </a:xfrm>
        </p:spPr>
        <p:txBody>
          <a:bodyPr/>
          <a:lstStyle/>
          <a:p>
            <a:r>
              <a:rPr lang="en-US" dirty="0" smtClean="0">
                <a:latin typeface="Arial Narrow" panose="020B0606020202030204" pitchFamily="34" charset="0"/>
              </a:rPr>
              <a:t>A </a:t>
            </a:r>
            <a:r>
              <a:rPr lang="en-US" dirty="0">
                <a:latin typeface="Arial Narrow" panose="020B0606020202030204" pitchFamily="34" charset="0"/>
              </a:rPr>
              <a:t>multidisciplinary team prior to diagnostic </a:t>
            </a:r>
            <a:r>
              <a:rPr lang="en-US" dirty="0" err="1">
                <a:latin typeface="Arial Narrow" panose="020B0606020202030204" pitchFamily="34" charset="0"/>
              </a:rPr>
              <a:t>ureteroscopy</a:t>
            </a:r>
            <a:r>
              <a:rPr lang="en-US" dirty="0">
                <a:latin typeface="Arial Narrow" panose="020B0606020202030204" pitchFamily="34" charset="0"/>
              </a:rPr>
              <a:t> and the initiation of </a:t>
            </a:r>
            <a:r>
              <a:rPr lang="en-US" dirty="0" smtClean="0">
                <a:latin typeface="Arial Narrow" panose="020B0606020202030204" pitchFamily="34" charset="0"/>
              </a:rPr>
              <a:t>treatment*</a:t>
            </a:r>
          </a:p>
          <a:p>
            <a:endParaRPr lang="en-US" dirty="0">
              <a:latin typeface="Arial Narrow" panose="020B0606020202030204" pitchFamily="34" charset="0"/>
            </a:endParaRPr>
          </a:p>
          <a:p>
            <a:pPr marL="0" indent="0">
              <a:buNone/>
            </a:pPr>
            <a:endParaRPr lang="en-US"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 </a:t>
            </a:r>
            <a:endParaRPr lang="en-US" dirty="0">
              <a:latin typeface="Arial Narrow" panose="020B0606020202030204" pitchFamily="34" charset="0"/>
            </a:endParaRPr>
          </a:p>
          <a:p>
            <a:endParaRPr lang="en-US" dirty="0" smtClean="0">
              <a:latin typeface="Arial Narrow" panose="020B0606020202030204" pitchFamily="34" charset="0"/>
            </a:endParaRPr>
          </a:p>
          <a:p>
            <a:pPr marL="0" indent="0">
              <a:buNone/>
            </a:pPr>
            <a:r>
              <a:rPr lang="en-US" sz="1800" dirty="0" smtClean="0">
                <a:latin typeface="Arial Narrow" panose="020B0606020202030204" pitchFamily="34" charset="0"/>
              </a:rPr>
              <a:t>*</a:t>
            </a:r>
            <a:r>
              <a:rPr lang="en-US" sz="1800" dirty="0" err="1" smtClean="0">
                <a:latin typeface="Arial Narrow" panose="020B0606020202030204" pitchFamily="34" charset="0"/>
              </a:rPr>
              <a:t>Parmar</a:t>
            </a:r>
            <a:r>
              <a:rPr lang="en-US" sz="1800" dirty="0">
                <a:latin typeface="Arial Narrow" panose="020B0606020202030204" pitchFamily="34" charset="0"/>
              </a:rPr>
              <a:t>, K., et al. Focused UTUC pathways with a risk-stratified approach to diagnostic </a:t>
            </a:r>
            <a:r>
              <a:rPr lang="en-US" sz="1800" dirty="0" err="1">
                <a:latin typeface="Arial Narrow" panose="020B0606020202030204" pitchFamily="34" charset="0"/>
              </a:rPr>
              <a:t>ureteroscopy</a:t>
            </a:r>
            <a:r>
              <a:rPr lang="en-US" sz="1800" dirty="0">
                <a:latin typeface="Arial Narrow" panose="020B0606020202030204" pitchFamily="34" charset="0"/>
              </a:rPr>
              <a:t>: is it the need of the hour? A retrospective cohort analysis. World J </a:t>
            </a:r>
            <a:r>
              <a:rPr lang="en-US" sz="1800" dirty="0" err="1">
                <a:latin typeface="Arial Narrow" panose="020B0606020202030204" pitchFamily="34" charset="0"/>
              </a:rPr>
              <a:t>Urol</a:t>
            </a:r>
            <a:r>
              <a:rPr lang="en-US" sz="1800" dirty="0">
                <a:latin typeface="Arial Narrow" panose="020B0606020202030204" pitchFamily="34" charset="0"/>
              </a:rPr>
              <a:t>, 2024. 42: 76. https://www.ncbi.nlm.nih.gov/pubmed/38340192</a:t>
            </a:r>
          </a:p>
          <a:p>
            <a:endParaRPr lang="en-US" dirty="0">
              <a:latin typeface="Arial Narrow" panose="020B0606020202030204" pitchFamily="34" charset="0"/>
            </a:endParaRPr>
          </a:p>
        </p:txBody>
      </p:sp>
      <p:sp>
        <p:nvSpPr>
          <p:cNvPr id="3" name="Title 2"/>
          <p:cNvSpPr>
            <a:spLocks noGrp="1"/>
          </p:cNvSpPr>
          <p:nvPr>
            <p:ph type="title"/>
          </p:nvPr>
        </p:nvSpPr>
        <p:spPr/>
        <p:txBody>
          <a:bodyPr/>
          <a:lstStyle/>
          <a:p>
            <a:r>
              <a:rPr lang="en-US" dirty="0">
                <a:latin typeface="Arial Narrow" panose="020B0606020202030204" pitchFamily="34" charset="0"/>
              </a:rPr>
              <a:t>DISEASE MANAGEMENT</a:t>
            </a:r>
          </a:p>
        </p:txBody>
      </p:sp>
    </p:spTree>
    <p:extLst>
      <p:ext uri="{BB962C8B-B14F-4D97-AF65-F5344CB8AC3E}">
        <p14:creationId xmlns:p14="http://schemas.microsoft.com/office/powerpoint/2010/main" val="3385045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latin typeface="Arial Narrow" panose="020B0606020202030204" pitchFamily="34" charset="0"/>
              </a:rPr>
              <a:t>Recommendations for kidney-sparing management of </a:t>
            </a:r>
            <a:r>
              <a:rPr lang="en-US" sz="2000" dirty="0" err="1">
                <a:latin typeface="Arial Narrow" panose="020B0606020202030204" pitchFamily="34" charset="0"/>
              </a:rPr>
              <a:t>localised</a:t>
            </a:r>
            <a:r>
              <a:rPr lang="en-US" sz="2000" dirty="0">
                <a:latin typeface="Arial Narrow" panose="020B0606020202030204" pitchFamily="34" charset="0"/>
              </a:rPr>
              <a:t> low-risk </a:t>
            </a:r>
            <a:r>
              <a:rPr lang="en-US" sz="2000" dirty="0" smtClean="0">
                <a:latin typeface="Arial Narrow" panose="020B0606020202030204" pitchFamily="34" charset="0"/>
              </a:rPr>
              <a:t>UTUC</a:t>
            </a:r>
          </a:p>
          <a:p>
            <a:endParaRPr lang="en-US" sz="2000" dirty="0">
              <a:latin typeface="Arial Narrow" panose="020B0606020202030204" pitchFamily="34" charset="0"/>
            </a:endParaRPr>
          </a:p>
          <a:p>
            <a:endParaRPr lang="en-US" dirty="0"/>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578497" y="2491273"/>
            <a:ext cx="9311951" cy="2547258"/>
          </a:xfrm>
          <a:prstGeom prst="rect">
            <a:avLst/>
          </a:prstGeom>
        </p:spPr>
      </p:pic>
    </p:spTree>
    <p:extLst>
      <p:ext uri="{BB962C8B-B14F-4D97-AF65-F5344CB8AC3E}">
        <p14:creationId xmlns:p14="http://schemas.microsoft.com/office/powerpoint/2010/main" val="3719480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latin typeface="Arial Narrow" panose="020B0606020202030204" pitchFamily="34" charset="0"/>
              </a:rPr>
              <a:t>Regardless </a:t>
            </a:r>
            <a:r>
              <a:rPr lang="en-US" b="1" dirty="0">
                <a:latin typeface="Arial Narrow" panose="020B0606020202030204" pitchFamily="34" charset="0"/>
              </a:rPr>
              <a:t>of the approach, RNU must be performed according to oncological principles to prevent </a:t>
            </a:r>
            <a:r>
              <a:rPr lang="en-US" b="1" dirty="0" err="1">
                <a:latin typeface="Arial Narrow" panose="020B0606020202030204" pitchFamily="34" charset="0"/>
              </a:rPr>
              <a:t>tumour</a:t>
            </a:r>
            <a:r>
              <a:rPr lang="en-US" b="1" dirty="0">
                <a:latin typeface="Arial Narrow" panose="020B0606020202030204" pitchFamily="34" charset="0"/>
              </a:rPr>
              <a:t> seeding</a:t>
            </a:r>
            <a:r>
              <a:rPr lang="en-US" b="1" dirty="0" smtClean="0">
                <a:latin typeface="Arial Narrow" panose="020B0606020202030204" pitchFamily="34" charset="0"/>
              </a:rPr>
              <a:t>:</a:t>
            </a:r>
          </a:p>
          <a:p>
            <a:pPr marL="0" indent="0">
              <a:buNone/>
            </a:pPr>
            <a:r>
              <a:rPr lang="en-US" b="1" dirty="0" smtClean="0">
                <a:latin typeface="Arial Narrow" panose="020B0606020202030204" pitchFamily="34" charset="0"/>
              </a:rPr>
              <a:t> </a:t>
            </a:r>
            <a:endParaRPr lang="en-US" b="1" dirty="0">
              <a:latin typeface="Arial Narrow" panose="020B0606020202030204" pitchFamily="34" charset="0"/>
            </a:endParaRPr>
          </a:p>
          <a:p>
            <a:r>
              <a:rPr lang="en-US" b="1" dirty="0">
                <a:latin typeface="Arial Narrow" panose="020B0606020202030204" pitchFamily="34" charset="0"/>
              </a:rPr>
              <a:t>1.Perform </a:t>
            </a:r>
            <a:r>
              <a:rPr lang="en-US" b="1" dirty="0" err="1">
                <a:latin typeface="Arial Narrow" panose="020B0606020202030204" pitchFamily="34" charset="0"/>
              </a:rPr>
              <a:t>en</a:t>
            </a:r>
            <a:r>
              <a:rPr lang="en-US" b="1" dirty="0">
                <a:latin typeface="Arial Narrow" panose="020B0606020202030204" pitchFamily="34" charset="0"/>
              </a:rPr>
              <a:t> bloc removal of the kidney, ureter and bladder cuff.</a:t>
            </a:r>
          </a:p>
          <a:p>
            <a:r>
              <a:rPr lang="en-US" b="1" dirty="0">
                <a:latin typeface="Arial Narrow" panose="020B0606020202030204" pitchFamily="34" charset="0"/>
              </a:rPr>
              <a:t>2.Avoid entering the urinary tract, except when performing a bladder cuff excision and only after prior clipping of the ureter and complete drainage of the bladder</a:t>
            </a:r>
          </a:p>
        </p:txBody>
      </p:sp>
      <p:sp>
        <p:nvSpPr>
          <p:cNvPr id="3" name="Title 2"/>
          <p:cNvSpPr>
            <a:spLocks noGrp="1"/>
          </p:cNvSpPr>
          <p:nvPr>
            <p:ph type="title"/>
          </p:nvPr>
        </p:nvSpPr>
        <p:spPr>
          <a:xfrm>
            <a:off x="646815" y="365126"/>
            <a:ext cx="11070264" cy="969152"/>
          </a:xfrm>
        </p:spPr>
        <p:txBody>
          <a:bodyPr>
            <a:normAutofit fontScale="90000"/>
          </a:bodyPr>
          <a:lstStyle/>
          <a:p>
            <a:r>
              <a:rPr lang="en-US" dirty="0">
                <a:latin typeface="Arial Narrow" panose="020B0606020202030204" pitchFamily="34" charset="0"/>
              </a:rPr>
              <a:t>RNU</a:t>
            </a:r>
            <a:r>
              <a:rPr lang="en-US" dirty="0"/>
              <a:t/>
            </a:r>
            <a:br>
              <a:rPr lang="en-US" dirty="0"/>
            </a:br>
            <a:endParaRPr lang="en-US" dirty="0"/>
          </a:p>
        </p:txBody>
      </p:sp>
    </p:spTree>
    <p:extLst>
      <p:ext uri="{BB962C8B-B14F-4D97-AF65-F5344CB8AC3E}">
        <p14:creationId xmlns:p14="http://schemas.microsoft.com/office/powerpoint/2010/main" val="2913199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539552"/>
            <a:ext cx="11070264" cy="4637412"/>
          </a:xfrm>
        </p:spPr>
        <p:txBody>
          <a:bodyPr>
            <a:normAutofit lnSpcReduction="10000"/>
          </a:bodyPr>
          <a:lstStyle/>
          <a:p>
            <a:r>
              <a:rPr lang="en-US" sz="3200" dirty="0" smtClean="0">
                <a:latin typeface="Arial Narrow" panose="020B0606020202030204" pitchFamily="34" charset="0"/>
              </a:rPr>
              <a:t>Resection </a:t>
            </a:r>
            <a:r>
              <a:rPr lang="en-US" sz="3200" dirty="0">
                <a:latin typeface="Arial Narrow" panose="020B0606020202030204" pitchFamily="34" charset="0"/>
              </a:rPr>
              <a:t>of the distal ureter and its orifice is performed because there is a considerable risk of </a:t>
            </a:r>
            <a:r>
              <a:rPr lang="en-US" sz="3200" dirty="0" err="1">
                <a:latin typeface="Arial Narrow" panose="020B0606020202030204" pitchFamily="34" charset="0"/>
              </a:rPr>
              <a:t>tumour</a:t>
            </a:r>
            <a:r>
              <a:rPr lang="en-US" sz="3200" dirty="0">
                <a:latin typeface="Arial Narrow" panose="020B0606020202030204" pitchFamily="34" charset="0"/>
              </a:rPr>
              <a:t> recurrence in this area and in the </a:t>
            </a:r>
            <a:r>
              <a:rPr lang="en-US" sz="3200" dirty="0" smtClean="0">
                <a:latin typeface="Arial Narrow" panose="020B0606020202030204" pitchFamily="34" charset="0"/>
              </a:rPr>
              <a:t>bladder </a:t>
            </a:r>
          </a:p>
          <a:p>
            <a:r>
              <a:rPr lang="en-US" sz="3200" dirty="0" smtClean="0">
                <a:latin typeface="Arial Narrow" panose="020B0606020202030204" pitchFamily="34" charset="0"/>
              </a:rPr>
              <a:t>Several </a:t>
            </a:r>
            <a:r>
              <a:rPr lang="en-US" sz="3200" dirty="0">
                <a:latin typeface="Arial Narrow" panose="020B0606020202030204" pitchFamily="34" charset="0"/>
              </a:rPr>
              <a:t>techniques have been considered to simplify distal ureter resection, including the pluck technique, stripping, transurethral resection of the intramural ureter, and intussusception. </a:t>
            </a:r>
            <a:r>
              <a:rPr lang="en-US" sz="3200" b="1" dirty="0">
                <a:solidFill>
                  <a:srgbClr val="FF0000"/>
                </a:solidFill>
                <a:latin typeface="Arial Narrow" panose="020B0606020202030204" pitchFamily="34" charset="0"/>
              </a:rPr>
              <a:t>None of these techniques have convincingly been shown to be equal to complete bladder cuff </a:t>
            </a:r>
            <a:r>
              <a:rPr lang="en-US" sz="3200" b="1" dirty="0" smtClean="0">
                <a:solidFill>
                  <a:srgbClr val="FF0000"/>
                </a:solidFill>
                <a:latin typeface="Arial Narrow" panose="020B0606020202030204" pitchFamily="34" charset="0"/>
              </a:rPr>
              <a:t>excision</a:t>
            </a:r>
          </a:p>
          <a:p>
            <a:pPr marL="0" indent="0">
              <a:buNone/>
            </a:pPr>
            <a:r>
              <a:rPr lang="en-US" sz="3200" dirty="0" smtClean="0">
                <a:latin typeface="Arial Narrow" panose="020B0606020202030204" pitchFamily="34" charset="0"/>
              </a:rPr>
              <a:t> </a:t>
            </a:r>
          </a:p>
          <a:p>
            <a:pPr marL="0" indent="0">
              <a:buNone/>
            </a:pPr>
            <a:r>
              <a:rPr lang="en-US" sz="2200" dirty="0">
                <a:latin typeface="Arial Narrow" panose="020B0606020202030204" pitchFamily="34" charset="0"/>
              </a:rPr>
              <a:t>Li, W.M., et al. Oncologic outcomes following three different approaches to the distal ureter and bladder cuff in </a:t>
            </a:r>
            <a:r>
              <a:rPr lang="en-US" sz="2200" dirty="0" err="1">
                <a:latin typeface="Arial Narrow" panose="020B0606020202030204" pitchFamily="34" charset="0"/>
              </a:rPr>
              <a:t>nephroureterectomy</a:t>
            </a:r>
            <a:r>
              <a:rPr lang="en-US" sz="2200" dirty="0">
                <a:latin typeface="Arial Narrow" panose="020B0606020202030204" pitchFamily="34" charset="0"/>
              </a:rPr>
              <a:t> for primary upper urinary tract urothelial carcinoma. </a:t>
            </a:r>
            <a:r>
              <a:rPr lang="en-US" sz="2200" dirty="0" err="1">
                <a:latin typeface="Arial Narrow" panose="020B0606020202030204" pitchFamily="34" charset="0"/>
              </a:rPr>
              <a:t>Eur</a:t>
            </a:r>
            <a:r>
              <a:rPr lang="en-US" sz="2200" dirty="0">
                <a:latin typeface="Arial Narrow" panose="020B0606020202030204" pitchFamily="34" charset="0"/>
              </a:rPr>
              <a:t> </a:t>
            </a:r>
            <a:r>
              <a:rPr lang="en-US" sz="2200" dirty="0" err="1">
                <a:latin typeface="Arial Narrow" panose="020B0606020202030204" pitchFamily="34" charset="0"/>
              </a:rPr>
              <a:t>Urol</a:t>
            </a:r>
            <a:r>
              <a:rPr lang="en-US" sz="2200" dirty="0">
                <a:latin typeface="Arial Narrow" panose="020B0606020202030204" pitchFamily="34" charset="0"/>
              </a:rPr>
              <a:t>, 2010. 57: 963</a:t>
            </a:r>
          </a:p>
        </p:txBody>
      </p:sp>
      <p:sp>
        <p:nvSpPr>
          <p:cNvPr id="3" name="Title 2"/>
          <p:cNvSpPr>
            <a:spLocks noGrp="1"/>
          </p:cNvSpPr>
          <p:nvPr>
            <p:ph type="title"/>
          </p:nvPr>
        </p:nvSpPr>
        <p:spPr/>
        <p:txBody>
          <a:bodyPr/>
          <a:lstStyle/>
          <a:p>
            <a:r>
              <a:rPr lang="en-US" dirty="0">
                <a:latin typeface="Arial Narrow" panose="020B0606020202030204" pitchFamily="34" charset="0"/>
              </a:rPr>
              <a:t>Bladder cuff management</a:t>
            </a:r>
          </a:p>
        </p:txBody>
      </p:sp>
    </p:spTree>
    <p:extLst>
      <p:ext uri="{BB962C8B-B14F-4D97-AF65-F5344CB8AC3E}">
        <p14:creationId xmlns:p14="http://schemas.microsoft.com/office/powerpoint/2010/main" val="3864926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Arial Narrow" panose="020B0606020202030204" pitchFamily="34" charset="0"/>
              </a:rPr>
              <a:t>Summary of evidence and recommendations for the management of high-risk non-metastatic </a:t>
            </a:r>
            <a:r>
              <a:rPr lang="en-US" sz="2000" dirty="0" smtClean="0">
                <a:latin typeface="Arial Narrow" panose="020B0606020202030204" pitchFamily="34" charset="0"/>
              </a:rPr>
              <a:t>UTUC</a:t>
            </a:r>
            <a:endParaRPr lang="en-US" sz="2000" dirty="0">
              <a:latin typeface="Arial Narrow" panose="020B0606020202030204" pitchFamily="34" charset="0"/>
            </a:endParaRPr>
          </a:p>
          <a:p>
            <a:endParaRPr lang="en-US" sz="2000" dirty="0">
              <a:latin typeface="Arial Narrow" panose="020B0606020202030204" pitchFamily="34" charset="0"/>
            </a:endParaRPr>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646815" y="2118048"/>
            <a:ext cx="10242009" cy="3825551"/>
          </a:xfrm>
          <a:prstGeom prst="rect">
            <a:avLst/>
          </a:prstGeom>
        </p:spPr>
      </p:pic>
    </p:spTree>
    <p:extLst>
      <p:ext uri="{BB962C8B-B14F-4D97-AF65-F5344CB8AC3E}">
        <p14:creationId xmlns:p14="http://schemas.microsoft.com/office/powerpoint/2010/main" val="41611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815" y="365126"/>
            <a:ext cx="11070264" cy="614588"/>
          </a:xfrm>
        </p:spPr>
        <p:txBody>
          <a:bodyPr>
            <a:normAutofit fontScale="90000"/>
          </a:bodyPr>
          <a:lstStyle/>
          <a:p>
            <a:endParaRPr lang="en-US" dirty="0"/>
          </a:p>
        </p:txBody>
      </p:sp>
      <p:pic>
        <p:nvPicPr>
          <p:cNvPr id="4" name="Content Placeholder 3"/>
          <p:cNvPicPr>
            <a:picLocks noGrp="1"/>
          </p:cNvPicPr>
          <p:nvPr>
            <p:ph idx="1"/>
          </p:nvPr>
        </p:nvPicPr>
        <p:blipFill>
          <a:blip r:embed="rId2"/>
          <a:stretch>
            <a:fillRect/>
          </a:stretch>
        </p:blipFill>
        <p:spPr>
          <a:xfrm>
            <a:off x="494522" y="979714"/>
            <a:ext cx="8929395" cy="5962262"/>
          </a:xfrm>
          <a:prstGeom prst="rect">
            <a:avLst/>
          </a:prstGeom>
        </p:spPr>
      </p:pic>
    </p:spTree>
    <p:extLst>
      <p:ext uri="{BB962C8B-B14F-4D97-AF65-F5344CB8AC3E}">
        <p14:creationId xmlns:p14="http://schemas.microsoft.com/office/powerpoint/2010/main" val="1778135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217" y="1483568"/>
            <a:ext cx="2369976" cy="4693396"/>
          </a:xfrm>
        </p:spPr>
        <p:txBody>
          <a:bodyPr>
            <a:normAutofit/>
          </a:bodyPr>
          <a:lstStyle/>
          <a:p>
            <a:r>
              <a:rPr lang="en-US" sz="2000" dirty="0">
                <a:latin typeface="Arial Narrow" panose="020B0606020202030204" pitchFamily="34" charset="0"/>
              </a:rPr>
              <a:t>Proposed flowchart for the management of </a:t>
            </a:r>
            <a:r>
              <a:rPr lang="en-US" sz="2000" dirty="0" smtClean="0">
                <a:latin typeface="Arial Narrow" panose="020B0606020202030204" pitchFamily="34" charset="0"/>
              </a:rPr>
              <a:t>UTUC</a:t>
            </a:r>
          </a:p>
          <a:p>
            <a:endParaRPr lang="en-US" sz="2000" dirty="0">
              <a:latin typeface="Arial Narrow" panose="020B0606020202030204" pitchFamily="34" charset="0"/>
            </a:endParaRPr>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2883159" y="337135"/>
            <a:ext cx="6503437" cy="6408897"/>
          </a:xfrm>
          <a:prstGeom prst="rect">
            <a:avLst/>
          </a:prstGeom>
        </p:spPr>
      </p:pic>
    </p:spTree>
    <p:extLst>
      <p:ext uri="{BB962C8B-B14F-4D97-AF65-F5344CB8AC3E}">
        <p14:creationId xmlns:p14="http://schemas.microsoft.com/office/powerpoint/2010/main" val="3452911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903" y="1722474"/>
            <a:ext cx="1520889" cy="3288065"/>
          </a:xfrm>
        </p:spPr>
        <p:txBody>
          <a:bodyPr>
            <a:normAutofit/>
          </a:bodyPr>
          <a:lstStyle/>
          <a:p>
            <a:r>
              <a:rPr lang="en-US" sz="1800" dirty="0">
                <a:latin typeface="Arial Narrow" panose="020B0606020202030204" pitchFamily="34" charset="0"/>
              </a:rPr>
              <a:t>Surgical treatment according to location and risk </a:t>
            </a:r>
            <a:r>
              <a:rPr lang="en-US" sz="1800" dirty="0" smtClean="0">
                <a:latin typeface="Arial Narrow" panose="020B0606020202030204" pitchFamily="34" charset="0"/>
              </a:rPr>
              <a:t>status</a:t>
            </a:r>
          </a:p>
          <a:p>
            <a:endParaRPr lang="en-US" sz="1800" dirty="0">
              <a:latin typeface="Arial Narrow" panose="020B0606020202030204" pitchFamily="34" charset="0"/>
            </a:endParaRPr>
          </a:p>
          <a:p>
            <a:endParaRPr lang="en-US" sz="1800" dirty="0" smtClean="0">
              <a:latin typeface="Arial Narrow" panose="020B0606020202030204" pitchFamily="34" charset="0"/>
            </a:endParaRPr>
          </a:p>
          <a:p>
            <a:endParaRPr lang="en-US" sz="1800" dirty="0" smtClean="0">
              <a:latin typeface="Arial Narrow" panose="020B0606020202030204" pitchFamily="34" charset="0"/>
            </a:endParaRPr>
          </a:p>
          <a:p>
            <a:endParaRPr lang="en-US" sz="1800" dirty="0">
              <a:latin typeface="Arial Narrow" panose="020B0606020202030204" pitchFamily="34" charset="0"/>
            </a:endParaRPr>
          </a:p>
        </p:txBody>
      </p:sp>
      <p:sp>
        <p:nvSpPr>
          <p:cNvPr id="3" name="Title 2"/>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1772816" y="195944"/>
            <a:ext cx="7669764" cy="6522098"/>
          </a:xfrm>
          <a:prstGeom prst="rect">
            <a:avLst/>
          </a:prstGeom>
        </p:spPr>
      </p:pic>
    </p:spTree>
    <p:extLst>
      <p:ext uri="{BB962C8B-B14F-4D97-AF65-F5344CB8AC3E}">
        <p14:creationId xmlns:p14="http://schemas.microsoft.com/office/powerpoint/2010/main" val="1566651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83567" y="1670179"/>
            <a:ext cx="7725747" cy="4861249"/>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7577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1602-BFBC-2A25-85CD-EC283A4B0C5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101230-AA98-A9DC-1181-6C34A3368F77}"/>
              </a:ext>
            </a:extLst>
          </p:cNvPr>
          <p:cNvSpPr>
            <a:spLocks noGrp="1"/>
          </p:cNvSpPr>
          <p:nvPr>
            <p:ph idx="1"/>
          </p:nvPr>
        </p:nvSpPr>
        <p:spPr>
          <a:xfrm>
            <a:off x="646815" y="1722475"/>
            <a:ext cx="11070264" cy="4062506"/>
          </a:xfrm>
        </p:spPr>
        <p:txBody>
          <a:bodyPr>
            <a:normAutofit fontScale="92500" lnSpcReduction="20000"/>
          </a:bodyPr>
          <a:lstStyle/>
          <a:p>
            <a:pPr marL="0" indent="0">
              <a:buNone/>
            </a:pPr>
            <a:endParaRPr lang="en-US" dirty="0"/>
          </a:p>
          <a:p>
            <a:r>
              <a:rPr lang="en-US" b="1" dirty="0">
                <a:latin typeface="Arial Narrow" panose="020B0606020202030204" pitchFamily="34" charset="0"/>
              </a:rPr>
              <a:t>Urothelial carcinoma (UC) is the second most common urological malignancy in developed </a:t>
            </a:r>
            <a:r>
              <a:rPr lang="en-US" b="1" dirty="0" smtClean="0">
                <a:latin typeface="Arial Narrow" panose="020B0606020202030204" pitchFamily="34" charset="0"/>
              </a:rPr>
              <a:t>countries*</a:t>
            </a:r>
          </a:p>
          <a:p>
            <a:r>
              <a:rPr lang="en-US" b="1" dirty="0" smtClean="0">
                <a:latin typeface="Arial Narrow" panose="020B0606020202030204" pitchFamily="34" charset="0"/>
              </a:rPr>
              <a:t>Upper </a:t>
            </a:r>
            <a:r>
              <a:rPr lang="en-US" b="1" dirty="0">
                <a:latin typeface="Arial Narrow" panose="020B0606020202030204" pitchFamily="34" charset="0"/>
              </a:rPr>
              <a:t>tract urothelial carcinomas (UTUC) account </a:t>
            </a:r>
            <a:r>
              <a:rPr lang="en-US" b="1" dirty="0" smtClean="0">
                <a:latin typeface="Arial Narrow" panose="020B0606020202030204" pitchFamily="34" charset="0"/>
              </a:rPr>
              <a:t>for </a:t>
            </a:r>
            <a:r>
              <a:rPr lang="en-US" b="1" dirty="0">
                <a:latin typeface="Arial Narrow" panose="020B0606020202030204" pitchFamily="34" charset="0"/>
              </a:rPr>
              <a:t>only 5-10% of </a:t>
            </a:r>
            <a:r>
              <a:rPr lang="en-US" b="1" dirty="0" err="1" smtClean="0">
                <a:latin typeface="Arial Narrow" panose="020B0606020202030204" pitchFamily="34" charset="0"/>
              </a:rPr>
              <a:t>Ucs</a:t>
            </a:r>
            <a:r>
              <a:rPr lang="en-US" b="1" dirty="0" smtClean="0">
                <a:latin typeface="Arial Narrow" panose="020B0606020202030204" pitchFamily="34" charset="0"/>
              </a:rPr>
              <a:t>**</a:t>
            </a:r>
            <a:endParaRPr lang="en-US" b="1" dirty="0">
              <a:latin typeface="Arial Narrow" panose="020B0606020202030204" pitchFamily="34" charset="0"/>
            </a:endParaRPr>
          </a:p>
          <a:p>
            <a:pPr marL="0" indent="0">
              <a:buNone/>
            </a:pPr>
            <a:endParaRPr lang="en-US" b="1" dirty="0" smtClean="0">
              <a:latin typeface="Arial Narrow" panose="020B0606020202030204" pitchFamily="34" charset="0"/>
            </a:endParaRPr>
          </a:p>
          <a:p>
            <a:pPr marL="0" indent="0">
              <a:buNone/>
            </a:pPr>
            <a:r>
              <a:rPr lang="en-US" b="1" dirty="0">
                <a:latin typeface="Arial Narrow" panose="020B0606020202030204" pitchFamily="34" charset="0"/>
              </a:rPr>
              <a:t> </a:t>
            </a:r>
          </a:p>
          <a:p>
            <a:pPr marL="0" indent="0">
              <a:buNone/>
            </a:pPr>
            <a:endParaRPr lang="en-US" u="sng" dirty="0" smtClean="0">
              <a:latin typeface="Arial Narrow" panose="020B0606020202030204" pitchFamily="34" charset="0"/>
            </a:endParaRPr>
          </a:p>
          <a:p>
            <a:pPr marL="0" indent="0">
              <a:buNone/>
            </a:pPr>
            <a:endParaRPr lang="en-US" u="sng" dirty="0">
              <a:latin typeface="Arial Narrow" panose="020B0606020202030204" pitchFamily="34" charset="0"/>
            </a:endParaRPr>
          </a:p>
          <a:p>
            <a:pPr marL="0" indent="0">
              <a:buNone/>
            </a:pPr>
            <a:r>
              <a:rPr lang="en-US" sz="1600" dirty="0" smtClean="0">
                <a:latin typeface="Arial Narrow" panose="020B0606020202030204" pitchFamily="34" charset="0"/>
              </a:rPr>
              <a:t>*Siegel </a:t>
            </a:r>
            <a:r>
              <a:rPr lang="en-US" sz="1600" dirty="0">
                <a:latin typeface="Arial Narrow" panose="020B0606020202030204" pitchFamily="34" charset="0"/>
              </a:rPr>
              <a:t>RL, Miller KD, </a:t>
            </a:r>
            <a:r>
              <a:rPr lang="en-US" sz="1600" dirty="0" err="1">
                <a:latin typeface="Arial Narrow" panose="020B0606020202030204" pitchFamily="34" charset="0"/>
              </a:rPr>
              <a:t>Jemal</a:t>
            </a:r>
            <a:r>
              <a:rPr lang="en-US" sz="1600" dirty="0">
                <a:latin typeface="Arial Narrow" panose="020B0606020202030204" pitchFamily="34" charset="0"/>
              </a:rPr>
              <a:t> A. Cancer statistics, 2019. CA Cancer J </a:t>
            </a:r>
            <a:r>
              <a:rPr lang="en-US" sz="1600" dirty="0" err="1">
                <a:latin typeface="Arial Narrow" panose="020B0606020202030204" pitchFamily="34" charset="0"/>
              </a:rPr>
              <a:t>Clin</a:t>
            </a:r>
            <a:r>
              <a:rPr lang="en-US" sz="1600" dirty="0">
                <a:latin typeface="Arial Narrow" panose="020B0606020202030204" pitchFamily="34" charset="0"/>
              </a:rPr>
              <a:t>. 2019;69:7–34. </a:t>
            </a:r>
            <a:endParaRPr lang="en-US" sz="1600" dirty="0" smtClean="0">
              <a:latin typeface="Arial Narrow" panose="020B0606020202030204" pitchFamily="34" charset="0"/>
            </a:endParaRPr>
          </a:p>
          <a:p>
            <a:pPr marL="0" indent="0">
              <a:buNone/>
            </a:pPr>
            <a:r>
              <a:rPr lang="en-US" sz="1600" dirty="0">
                <a:latin typeface="Arial Narrow" panose="020B0606020202030204" pitchFamily="34" charset="0"/>
              </a:rPr>
              <a:t>**</a:t>
            </a:r>
            <a:r>
              <a:rPr lang="en-US" sz="1600" dirty="0" err="1">
                <a:latin typeface="Arial Narrow" panose="020B0606020202030204" pitchFamily="34" charset="0"/>
              </a:rPr>
              <a:t>Gontero</a:t>
            </a:r>
            <a:r>
              <a:rPr lang="en-US" sz="1600" dirty="0">
                <a:latin typeface="Arial Narrow" panose="020B0606020202030204" pitchFamily="34" charset="0"/>
              </a:rPr>
              <a:t>, P., et al., EAU Guidelines on Non-muscle-invasive Bladder Cancer (T1, T1 and CIS), in EAU Guidelines, </a:t>
            </a:r>
            <a:r>
              <a:rPr lang="en-US" sz="1600" dirty="0" err="1">
                <a:latin typeface="Arial Narrow" panose="020B0606020202030204" pitchFamily="34" charset="0"/>
              </a:rPr>
              <a:t>Edn</a:t>
            </a:r>
            <a:r>
              <a:rPr lang="en-US" sz="1600" dirty="0">
                <a:latin typeface="Arial Narrow" panose="020B0606020202030204" pitchFamily="34" charset="0"/>
              </a:rPr>
              <a:t>. presented at the 40th EAU Annual Congress Madrid, 2025.</a:t>
            </a:r>
            <a:endParaRPr lang="en-US" sz="1600" dirty="0" smtClean="0">
              <a:latin typeface="Arial Narrow" panose="020B0606020202030204" pitchFamily="34" charset="0"/>
            </a:endParaRPr>
          </a:p>
          <a:p>
            <a:endParaRPr lang="en-US" dirty="0"/>
          </a:p>
        </p:txBody>
      </p:sp>
      <p:sp>
        <p:nvSpPr>
          <p:cNvPr id="3" name="Title 2">
            <a:extLst>
              <a:ext uri="{FF2B5EF4-FFF2-40B4-BE49-F238E27FC236}">
                <a16:creationId xmlns:a16="http://schemas.microsoft.com/office/drawing/2014/main" id="{F69FC6AC-A5A9-7A62-99E0-DA1FA5915270}"/>
              </a:ext>
            </a:extLst>
          </p:cNvPr>
          <p:cNvSpPr>
            <a:spLocks noGrp="1"/>
          </p:cNvSpPr>
          <p:nvPr>
            <p:ph type="title"/>
          </p:nvPr>
        </p:nvSpPr>
        <p:spPr/>
        <p:txBody>
          <a:bodyPr/>
          <a:lstStyle/>
          <a:p>
            <a:r>
              <a:rPr lang="en-US" dirty="0" smtClean="0">
                <a:latin typeface="Arial Narrow" panose="020B0606020202030204" pitchFamily="34" charset="0"/>
              </a:rPr>
              <a:t>Epidemiology</a:t>
            </a:r>
            <a:endParaRPr lang="en-US" dirty="0">
              <a:latin typeface="Arial Narrow" panose="020B0606020202030204" pitchFamily="34" charset="0"/>
            </a:endParaRPr>
          </a:p>
        </p:txBody>
      </p:sp>
    </p:spTree>
    <p:extLst>
      <p:ext uri="{BB962C8B-B14F-4D97-AF65-F5344CB8AC3E}">
        <p14:creationId xmlns:p14="http://schemas.microsoft.com/office/powerpoint/2010/main" val="3183198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651518"/>
            <a:ext cx="11070264" cy="4432041"/>
          </a:xfrm>
        </p:spPr>
        <p:txBody>
          <a:bodyPr>
            <a:normAutofit/>
          </a:bodyPr>
          <a:lstStyle/>
          <a:p>
            <a:r>
              <a:rPr lang="en-US" b="1" dirty="0">
                <a:latin typeface="Arial Narrow" panose="020B0606020202030204" pitchFamily="34" charset="0"/>
              </a:rPr>
              <a:t>The European Association of Urology Guidelines revealed that approximately 90% of bladder and renal pelvis cancer patients presented with transitional cell </a:t>
            </a:r>
            <a:r>
              <a:rPr lang="en-US" b="1" dirty="0" smtClean="0">
                <a:latin typeface="Arial Narrow" panose="020B0606020202030204" pitchFamily="34" charset="0"/>
              </a:rPr>
              <a:t>carcinoma*’**</a:t>
            </a:r>
          </a:p>
          <a:p>
            <a:endParaRPr lang="en-US" b="1"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sz="1800" dirty="0" smtClean="0">
                <a:latin typeface="Arial Narrow" panose="020B0606020202030204" pitchFamily="34" charset="0"/>
              </a:rPr>
              <a:t>*</a:t>
            </a:r>
            <a:r>
              <a:rPr lang="en-US" sz="1800" dirty="0" err="1" smtClean="0">
                <a:latin typeface="Arial Narrow" panose="020B0606020202030204" pitchFamily="34" charset="0"/>
              </a:rPr>
              <a:t>Witjes</a:t>
            </a:r>
            <a:r>
              <a:rPr lang="en-US" sz="1800" dirty="0" smtClean="0">
                <a:latin typeface="Arial Narrow" panose="020B0606020202030204" pitchFamily="34" charset="0"/>
              </a:rPr>
              <a:t> </a:t>
            </a:r>
            <a:r>
              <a:rPr lang="en-US" sz="1800" dirty="0">
                <a:latin typeface="Arial Narrow" panose="020B0606020202030204" pitchFamily="34" charset="0"/>
              </a:rPr>
              <a:t>JA, Bruins HM, </a:t>
            </a:r>
            <a:r>
              <a:rPr lang="en-US" sz="1800" dirty="0" err="1">
                <a:latin typeface="Arial Narrow" panose="020B0606020202030204" pitchFamily="34" charset="0"/>
              </a:rPr>
              <a:t>Cathomas</a:t>
            </a:r>
            <a:r>
              <a:rPr lang="en-US" sz="1800" dirty="0">
                <a:latin typeface="Arial Narrow" panose="020B0606020202030204" pitchFamily="34" charset="0"/>
              </a:rPr>
              <a:t> R, et al. European Association of Urology Guidelines on muscle-invasive and metastatic bladder cancer: summary of the 2020 guidelines. </a:t>
            </a:r>
            <a:r>
              <a:rPr lang="en-US" sz="1800" dirty="0" err="1">
                <a:latin typeface="Arial Narrow" panose="020B0606020202030204" pitchFamily="34" charset="0"/>
              </a:rPr>
              <a:t>Eur</a:t>
            </a:r>
            <a:r>
              <a:rPr lang="en-US" sz="1800" dirty="0">
                <a:latin typeface="Arial Narrow" panose="020B0606020202030204" pitchFamily="34" charset="0"/>
              </a:rPr>
              <a:t> Urol. 2021;79:82–104.</a:t>
            </a:r>
          </a:p>
          <a:p>
            <a:pPr marL="0" indent="0">
              <a:buNone/>
            </a:pPr>
            <a:r>
              <a:rPr lang="en-US" sz="1800" dirty="0">
                <a:latin typeface="Arial Narrow" panose="020B0606020202030204" pitchFamily="34" charset="0"/>
              </a:rPr>
              <a:t> </a:t>
            </a:r>
          </a:p>
          <a:p>
            <a:pPr marL="0" indent="0">
              <a:buNone/>
            </a:pPr>
            <a:r>
              <a:rPr lang="en-US" sz="1800" dirty="0" smtClean="0">
                <a:latin typeface="Arial Narrow" panose="020B0606020202030204" pitchFamily="34" charset="0"/>
              </a:rPr>
              <a:t>**</a:t>
            </a:r>
            <a:r>
              <a:rPr lang="en-US" sz="1800" dirty="0" err="1" smtClean="0">
                <a:latin typeface="Arial Narrow" panose="020B0606020202030204" pitchFamily="34" charset="0"/>
              </a:rPr>
              <a:t>Roupret</a:t>
            </a:r>
            <a:r>
              <a:rPr lang="en-US" sz="1800" dirty="0" smtClean="0">
                <a:latin typeface="Arial Narrow" panose="020B0606020202030204" pitchFamily="34" charset="0"/>
              </a:rPr>
              <a:t> </a:t>
            </a:r>
            <a:r>
              <a:rPr lang="en-US" sz="1800" dirty="0">
                <a:latin typeface="Arial Narrow" panose="020B0606020202030204" pitchFamily="34" charset="0"/>
              </a:rPr>
              <a:t>M, </a:t>
            </a:r>
            <a:r>
              <a:rPr lang="en-US" sz="1800" dirty="0" err="1">
                <a:latin typeface="Arial Narrow" panose="020B0606020202030204" pitchFamily="34" charset="0"/>
              </a:rPr>
              <a:t>Babjuk</a:t>
            </a:r>
            <a:r>
              <a:rPr lang="en-US" sz="1800" dirty="0">
                <a:latin typeface="Arial Narrow" panose="020B0606020202030204" pitchFamily="34" charset="0"/>
              </a:rPr>
              <a:t> M, Burger M, et al. European Association of Urology Guidelines on upper urinary tract urothelial carcinoma: 2020 update. </a:t>
            </a:r>
            <a:r>
              <a:rPr lang="en-US" sz="1800" dirty="0" err="1">
                <a:latin typeface="Arial Narrow" panose="020B0606020202030204" pitchFamily="34" charset="0"/>
              </a:rPr>
              <a:t>Eur</a:t>
            </a:r>
            <a:r>
              <a:rPr lang="en-US" sz="1800" dirty="0">
                <a:latin typeface="Arial Narrow" panose="020B0606020202030204" pitchFamily="34" charset="0"/>
              </a:rPr>
              <a:t> Urol. 2021;79:62–79</a:t>
            </a:r>
          </a:p>
          <a:p>
            <a:endParaRPr lang="en-US" dirty="0">
              <a:latin typeface="Arial Narrow" panose="020B0606020202030204" pitchFamily="34" charset="0"/>
            </a:endParaRP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2893395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722474"/>
            <a:ext cx="11070264" cy="4146481"/>
          </a:xfrm>
        </p:spPr>
        <p:txBody>
          <a:bodyPr>
            <a:normAutofit/>
          </a:bodyPr>
          <a:lstStyle/>
          <a:p>
            <a:r>
              <a:rPr lang="en-US" b="1" dirty="0">
                <a:latin typeface="Arial Narrow" panose="020B0606020202030204" pitchFamily="34" charset="0"/>
              </a:rPr>
              <a:t>While the urinary tract carcinoma presented the same histology of TCC, differences such as tumor characteristics, epidemiology, treatment between TCC in different locations of the urinary tract and ignoring the significant differences may hinder us from optimizing therapy in patients with </a:t>
            </a:r>
            <a:r>
              <a:rPr lang="en-US" b="1" dirty="0" smtClean="0">
                <a:latin typeface="Arial Narrow" panose="020B0606020202030204" pitchFamily="34" charset="0"/>
              </a:rPr>
              <a:t>TCC*</a:t>
            </a:r>
            <a:endParaRPr lang="en-US" b="1" dirty="0">
              <a:latin typeface="Arial Narrow" panose="020B0606020202030204" pitchFamily="34" charset="0"/>
            </a:endParaRPr>
          </a:p>
          <a:p>
            <a:pPr marL="0" indent="0">
              <a:buNone/>
            </a:pPr>
            <a:endParaRPr lang="en-US" dirty="0" smtClean="0"/>
          </a:p>
          <a:p>
            <a:pPr marL="0" indent="0">
              <a:buNone/>
            </a:pPr>
            <a:endParaRPr lang="en-US" dirty="0"/>
          </a:p>
          <a:p>
            <a:pPr marL="0" indent="0">
              <a:buNone/>
            </a:pPr>
            <a:r>
              <a:rPr lang="en-US" dirty="0"/>
              <a:t> </a:t>
            </a:r>
          </a:p>
          <a:p>
            <a:pPr marL="0" indent="0">
              <a:buNone/>
            </a:pPr>
            <a:r>
              <a:rPr lang="en-US" sz="1800" dirty="0" smtClean="0">
                <a:latin typeface="Arial Narrow" panose="020B0606020202030204" pitchFamily="34" charset="0"/>
              </a:rPr>
              <a:t>*</a:t>
            </a:r>
            <a:r>
              <a:rPr lang="en-US" sz="1800" dirty="0" err="1" smtClean="0">
                <a:latin typeface="Arial Narrow" panose="020B0606020202030204" pitchFamily="34" charset="0"/>
              </a:rPr>
              <a:t>Singla</a:t>
            </a:r>
            <a:r>
              <a:rPr lang="en-US" sz="1800" dirty="0" smtClean="0">
                <a:latin typeface="Arial Narrow" panose="020B0606020202030204" pitchFamily="34" charset="0"/>
              </a:rPr>
              <a:t> </a:t>
            </a:r>
            <a:r>
              <a:rPr lang="en-US" sz="1800" dirty="0">
                <a:latin typeface="Arial Narrow" panose="020B0606020202030204" pitchFamily="34" charset="0"/>
              </a:rPr>
              <a:t>N, </a:t>
            </a:r>
            <a:r>
              <a:rPr lang="en-US" sz="1800" dirty="0" err="1">
                <a:latin typeface="Arial Narrow" panose="020B0606020202030204" pitchFamily="34" charset="0"/>
              </a:rPr>
              <a:t>Margulis</a:t>
            </a:r>
            <a:r>
              <a:rPr lang="en-US" sz="1800" dirty="0">
                <a:latin typeface="Arial Narrow" panose="020B0606020202030204" pitchFamily="34" charset="0"/>
              </a:rPr>
              <a:t> V. Differences between upper tract urothelial carcinoma and bladder cancer. AUA news. 2021;26:15–6.</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00608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latin typeface="Arial Narrow" panose="020B0606020202030204" pitchFamily="34" charset="0"/>
              </a:rPr>
              <a:t>The peak incidence is in individuals aged 70–90 years and UTUC is twice as common in </a:t>
            </a:r>
            <a:r>
              <a:rPr lang="en-US" b="1" dirty="0" smtClean="0">
                <a:latin typeface="Arial Narrow" panose="020B0606020202030204" pitchFamily="34" charset="0"/>
              </a:rPr>
              <a:t>men</a:t>
            </a:r>
          </a:p>
          <a:p>
            <a:endParaRPr lang="en-US" b="1" dirty="0">
              <a:latin typeface="Arial Narrow" panose="020B0606020202030204" pitchFamily="34" charset="0"/>
            </a:endParaRPr>
          </a:p>
          <a:p>
            <a:pPr marL="0" indent="0">
              <a:buNone/>
            </a:pPr>
            <a:endParaRPr lang="en-US" b="1" dirty="0" smtClean="0">
              <a:latin typeface="Arial Narrow" panose="020B0606020202030204" pitchFamily="34" charset="0"/>
            </a:endParaRPr>
          </a:p>
          <a:p>
            <a:pPr marL="0" indent="0">
              <a:buNone/>
            </a:pPr>
            <a:endParaRPr lang="en-US" sz="1800" dirty="0" smtClean="0">
              <a:latin typeface="Arial Narrow" panose="020B0606020202030204" pitchFamily="34" charset="0"/>
            </a:endParaRPr>
          </a:p>
          <a:p>
            <a:pPr marL="0" indent="0">
              <a:buNone/>
            </a:pPr>
            <a:endParaRPr lang="en-US" sz="1800" dirty="0">
              <a:latin typeface="Arial Narrow" panose="020B0606020202030204" pitchFamily="34" charset="0"/>
            </a:endParaRPr>
          </a:p>
          <a:p>
            <a:pPr marL="0" indent="0">
              <a:buNone/>
            </a:pPr>
            <a:endParaRPr lang="en-US" sz="1800" dirty="0" smtClean="0">
              <a:latin typeface="Arial Narrow" panose="020B0606020202030204" pitchFamily="34" charset="0"/>
            </a:endParaRPr>
          </a:p>
          <a:p>
            <a:pPr marL="0" indent="0">
              <a:buNone/>
            </a:pPr>
            <a:r>
              <a:rPr lang="en-US" sz="1800" dirty="0" err="1" smtClean="0">
                <a:latin typeface="Arial Narrow" panose="020B0606020202030204" pitchFamily="34" charset="0"/>
              </a:rPr>
              <a:t>Shariat</a:t>
            </a:r>
            <a:r>
              <a:rPr lang="en-US" sz="1800" dirty="0">
                <a:latin typeface="Arial Narrow" panose="020B0606020202030204" pitchFamily="34" charset="0"/>
              </a:rPr>
              <a:t>, S.F., et al. Gender differences in radical </a:t>
            </a:r>
            <a:r>
              <a:rPr lang="en-US" sz="1800" dirty="0" err="1">
                <a:latin typeface="Arial Narrow" panose="020B0606020202030204" pitchFamily="34" charset="0"/>
              </a:rPr>
              <a:t>nephroureterectomy</a:t>
            </a:r>
            <a:r>
              <a:rPr lang="en-US" sz="1800" dirty="0">
                <a:latin typeface="Arial Narrow" panose="020B0606020202030204" pitchFamily="34" charset="0"/>
              </a:rPr>
              <a:t> for upper tract urothelial carcinoma. World J </a:t>
            </a:r>
            <a:r>
              <a:rPr lang="en-US" sz="1800" dirty="0" err="1">
                <a:latin typeface="Arial Narrow" panose="020B0606020202030204" pitchFamily="34" charset="0"/>
              </a:rPr>
              <a:t>Urol</a:t>
            </a:r>
            <a:r>
              <a:rPr lang="en-US" sz="1800" dirty="0">
                <a:latin typeface="Arial Narrow" panose="020B0606020202030204" pitchFamily="34" charset="0"/>
              </a:rPr>
              <a:t>, 2011. 29: 481.</a:t>
            </a:r>
          </a:p>
          <a:p>
            <a:pPr marL="0" indent="0">
              <a:buNone/>
            </a:pPr>
            <a:r>
              <a:rPr lang="en-US" b="1" dirty="0" smtClean="0">
                <a:latin typeface="Arial Narrow" panose="020B0606020202030204" pitchFamily="34" charset="0"/>
              </a:rPr>
              <a:t> </a:t>
            </a:r>
            <a:endParaRPr lang="en-US" b="1" dirty="0">
              <a:latin typeface="Arial Narrow" panose="020B0606020202030204" pitchFamily="34" charset="0"/>
            </a:endParaRP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875622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latin typeface="Arial Narrow" panose="020B0606020202030204" pitchFamily="34" charset="0"/>
              </a:rPr>
              <a:t>53.3% were former or current smokers. </a:t>
            </a:r>
            <a:endParaRPr lang="en-US" b="1" dirty="0" smtClean="0">
              <a:latin typeface="Arial Narrow" panose="020B0606020202030204" pitchFamily="34" charset="0"/>
            </a:endParaRPr>
          </a:p>
          <a:p>
            <a:r>
              <a:rPr lang="en-US" b="1" dirty="0" smtClean="0">
                <a:latin typeface="Arial Narrow" panose="020B0606020202030204" pitchFamily="34" charset="0"/>
              </a:rPr>
              <a:t>The </a:t>
            </a:r>
            <a:r>
              <a:rPr lang="en-US" b="1" dirty="0">
                <a:latin typeface="Arial Narrow" panose="020B0606020202030204" pitchFamily="34" charset="0"/>
              </a:rPr>
              <a:t>majority of patients (53%) were diagnosed after they presented with symptoms, mainly visible </a:t>
            </a:r>
            <a:r>
              <a:rPr lang="en-US" b="1" dirty="0" err="1" smtClean="0">
                <a:latin typeface="Arial Narrow" panose="020B0606020202030204" pitchFamily="34" charset="0"/>
              </a:rPr>
              <a:t>haematuria</a:t>
            </a:r>
            <a:r>
              <a:rPr lang="en-US" b="1" dirty="0" smtClean="0">
                <a:latin typeface="Arial Narrow" panose="020B0606020202030204" pitchFamily="34" charset="0"/>
              </a:rPr>
              <a:t>* </a:t>
            </a:r>
            <a:endParaRPr lang="en-US" b="1" dirty="0">
              <a:latin typeface="Arial Narrow" panose="020B0606020202030204" pitchFamily="34" charset="0"/>
            </a:endParaRPr>
          </a:p>
          <a:p>
            <a:pPr marL="0" indent="0">
              <a:buNone/>
            </a:pPr>
            <a:endParaRPr lang="en-US"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endParaRPr lang="en-US" dirty="0" smtClean="0">
              <a:latin typeface="Arial Narrow" panose="020B0606020202030204" pitchFamily="34" charset="0"/>
            </a:endParaRPr>
          </a:p>
          <a:p>
            <a:pPr marL="0" indent="0">
              <a:buNone/>
            </a:pPr>
            <a:r>
              <a:rPr lang="en-US" dirty="0">
                <a:latin typeface="Arial Narrow" panose="020B0606020202030204" pitchFamily="34" charset="0"/>
              </a:rPr>
              <a:t>*</a:t>
            </a:r>
            <a:r>
              <a:rPr lang="en-US" sz="1800" dirty="0" smtClean="0">
                <a:latin typeface="Arial Narrow" panose="020B0606020202030204" pitchFamily="34" charset="0"/>
              </a:rPr>
              <a:t>Baard</a:t>
            </a:r>
            <a:r>
              <a:rPr lang="en-US" sz="1800" dirty="0">
                <a:latin typeface="Arial Narrow" panose="020B0606020202030204" pitchFamily="34" charset="0"/>
              </a:rPr>
              <a:t>, J., et al. Contemporary patterns of presentation, diagnostics and management of upper tract urothelial cancer in 101 </a:t>
            </a:r>
            <a:r>
              <a:rPr lang="en-US" sz="1800" dirty="0" err="1">
                <a:latin typeface="Arial Narrow" panose="020B0606020202030204" pitchFamily="34" charset="0"/>
              </a:rPr>
              <a:t>centres</a:t>
            </a:r>
            <a:r>
              <a:rPr lang="en-US" sz="1800" dirty="0">
                <a:latin typeface="Arial Narrow" panose="020B0606020202030204" pitchFamily="34" charset="0"/>
              </a:rPr>
              <a:t>: the Clinical Research Office of the </a:t>
            </a:r>
            <a:r>
              <a:rPr lang="en-US" sz="1800" dirty="0" err="1">
                <a:latin typeface="Arial Narrow" panose="020B0606020202030204" pitchFamily="34" charset="0"/>
              </a:rPr>
              <a:t>Endourological</a:t>
            </a:r>
            <a:r>
              <a:rPr lang="en-US" sz="1800" dirty="0">
                <a:latin typeface="Arial Narrow" panose="020B0606020202030204" pitchFamily="34" charset="0"/>
              </a:rPr>
              <a:t> Society Global upper tract urothelial carcinoma registry. </a:t>
            </a:r>
            <a:r>
              <a:rPr lang="en-US" sz="1800" dirty="0" err="1">
                <a:latin typeface="Arial Narrow" panose="020B0606020202030204" pitchFamily="34" charset="0"/>
              </a:rPr>
              <a:t>Curr</a:t>
            </a:r>
            <a:r>
              <a:rPr lang="en-US" sz="1800" dirty="0">
                <a:latin typeface="Arial Narrow" panose="020B0606020202030204" pitchFamily="34" charset="0"/>
              </a:rPr>
              <a:t> </a:t>
            </a:r>
            <a:r>
              <a:rPr lang="en-US" sz="1800" dirty="0" err="1">
                <a:latin typeface="Arial Narrow" panose="020B0606020202030204" pitchFamily="34" charset="0"/>
              </a:rPr>
              <a:t>Opin</a:t>
            </a:r>
            <a:r>
              <a:rPr lang="en-US" sz="1800" dirty="0">
                <a:latin typeface="Arial Narrow" panose="020B0606020202030204" pitchFamily="34" charset="0"/>
              </a:rPr>
              <a:t> </a:t>
            </a:r>
            <a:r>
              <a:rPr lang="en-US" sz="1800" dirty="0" err="1">
                <a:latin typeface="Arial Narrow" panose="020B0606020202030204" pitchFamily="34" charset="0"/>
              </a:rPr>
              <a:t>Urol</a:t>
            </a:r>
            <a:r>
              <a:rPr lang="en-US" sz="1800" dirty="0">
                <a:latin typeface="Arial Narrow" panose="020B0606020202030204" pitchFamily="34" charset="0"/>
              </a:rPr>
              <a:t>, 2021. 31: 354. </a:t>
            </a:r>
            <a:r>
              <a:rPr lang="en-US" sz="1800" dirty="0" smtClean="0">
                <a:latin typeface="Arial Narrow" panose="020B0606020202030204" pitchFamily="34" charset="0"/>
              </a:rPr>
              <a:t>https</a:t>
            </a:r>
            <a:r>
              <a:rPr lang="en-US" sz="1800" dirty="0">
                <a:latin typeface="Arial Narrow" panose="020B0606020202030204" pitchFamily="34" charset="0"/>
              </a:rPr>
              <a:t>://www.ncbi.nlm.nih.gov/pubmed/34009177</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437184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latin typeface="Arial Narrow" panose="020B0606020202030204" pitchFamily="34" charset="0"/>
              </a:rPr>
              <a:t>Approximately 9% of patients present with </a:t>
            </a:r>
            <a:r>
              <a:rPr lang="en-US" b="1" dirty="0" smtClean="0">
                <a:latin typeface="Arial Narrow" panose="020B0606020202030204" pitchFamily="34" charset="0"/>
              </a:rPr>
              <a:t>metastases*</a:t>
            </a:r>
          </a:p>
          <a:p>
            <a:endParaRPr lang="en-US" dirty="0">
              <a:latin typeface="Arial Narrow" panose="020B0606020202030204" pitchFamily="34" charset="0"/>
            </a:endParaRPr>
          </a:p>
          <a:p>
            <a:endParaRPr lang="en-US" dirty="0" smtClean="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a:t>
            </a:r>
            <a:r>
              <a:rPr lang="en-US" sz="1800" dirty="0" smtClean="0">
                <a:latin typeface="Arial Narrow" panose="020B0606020202030204" pitchFamily="34" charset="0"/>
              </a:rPr>
              <a:t>Aziz</a:t>
            </a:r>
            <a:r>
              <a:rPr lang="en-US" sz="1800" dirty="0">
                <a:latin typeface="Arial Narrow" panose="020B0606020202030204" pitchFamily="34" charset="0"/>
              </a:rPr>
              <a:t>, A., et al. Stage Migration for Upper Tract Urothelial Cell Carcinoma. </a:t>
            </a:r>
            <a:r>
              <a:rPr lang="en-US" sz="1800" dirty="0" err="1">
                <a:latin typeface="Arial Narrow" panose="020B0606020202030204" pitchFamily="34" charset="0"/>
              </a:rPr>
              <a:t>Clin</a:t>
            </a:r>
            <a:r>
              <a:rPr lang="en-US" sz="1800" dirty="0">
                <a:latin typeface="Arial Narrow" panose="020B0606020202030204" pitchFamily="34" charset="0"/>
              </a:rPr>
              <a:t> </a:t>
            </a:r>
            <a:r>
              <a:rPr lang="en-US" sz="1800" dirty="0" err="1">
                <a:latin typeface="Arial Narrow" panose="020B0606020202030204" pitchFamily="34" charset="0"/>
              </a:rPr>
              <a:t>Genitourin</a:t>
            </a:r>
            <a:r>
              <a:rPr lang="en-US" sz="1800" dirty="0">
                <a:latin typeface="Arial Narrow" panose="020B0606020202030204" pitchFamily="34" charset="0"/>
              </a:rPr>
              <a:t> Cancer, 2021. 19: e184. https://www.ncbi.nlm.nih.gov/pubmed/33153919</a:t>
            </a:r>
          </a:p>
          <a:p>
            <a:pPr marL="0" indent="0">
              <a:buNone/>
            </a:pPr>
            <a:r>
              <a:rPr lang="en-US" dirty="0">
                <a:latin typeface="Arial Narrow" panose="020B0606020202030204" pitchFamily="34" charset="0"/>
              </a:rPr>
              <a:t> </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976572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815" y="1722475"/>
            <a:ext cx="11070264" cy="4193134"/>
          </a:xfrm>
        </p:spPr>
        <p:txBody>
          <a:bodyPr/>
          <a:lstStyle/>
          <a:p>
            <a:r>
              <a:rPr lang="en-US" b="1" dirty="0" err="1">
                <a:latin typeface="Arial Narrow" panose="020B0606020202030204" pitchFamily="34" charset="0"/>
              </a:rPr>
              <a:t>Pyelocaliceal</a:t>
            </a:r>
            <a:r>
              <a:rPr lang="en-US" b="1" dirty="0">
                <a:latin typeface="Arial Narrow" panose="020B0606020202030204" pitchFamily="34" charset="0"/>
              </a:rPr>
              <a:t> </a:t>
            </a:r>
            <a:r>
              <a:rPr lang="en-US" b="1" dirty="0" err="1">
                <a:latin typeface="Arial Narrow" panose="020B0606020202030204" pitchFamily="34" charset="0"/>
              </a:rPr>
              <a:t>tumours</a:t>
            </a:r>
            <a:r>
              <a:rPr lang="en-US" b="1" dirty="0">
                <a:latin typeface="Arial Narrow" panose="020B0606020202030204" pitchFamily="34" charset="0"/>
              </a:rPr>
              <a:t> are approximately twice as common as ureteral </a:t>
            </a:r>
            <a:r>
              <a:rPr lang="en-US" b="1" dirty="0" err="1">
                <a:latin typeface="Arial Narrow" panose="020B0606020202030204" pitchFamily="34" charset="0"/>
              </a:rPr>
              <a:t>tumours</a:t>
            </a:r>
            <a:r>
              <a:rPr lang="en-US" b="1" dirty="0">
                <a:latin typeface="Arial Narrow" panose="020B0606020202030204" pitchFamily="34" charset="0"/>
              </a:rPr>
              <a:t> and multifocal </a:t>
            </a:r>
            <a:r>
              <a:rPr lang="en-US" b="1" dirty="0" err="1">
                <a:latin typeface="Arial Narrow" panose="020B0606020202030204" pitchFamily="34" charset="0"/>
              </a:rPr>
              <a:t>tumours</a:t>
            </a:r>
            <a:r>
              <a:rPr lang="en-US" b="1" dirty="0">
                <a:latin typeface="Arial Narrow" panose="020B0606020202030204" pitchFamily="34" charset="0"/>
              </a:rPr>
              <a:t> are found in approximately 10–20% of </a:t>
            </a:r>
            <a:r>
              <a:rPr lang="en-US" b="1" dirty="0" smtClean="0">
                <a:latin typeface="Arial Narrow" panose="020B0606020202030204" pitchFamily="34" charset="0"/>
              </a:rPr>
              <a:t>cases*</a:t>
            </a:r>
          </a:p>
          <a:p>
            <a:endParaRPr lang="en-US" b="1" dirty="0">
              <a:latin typeface="Arial Narrow" panose="020B0606020202030204" pitchFamily="34" charset="0"/>
            </a:endParaRPr>
          </a:p>
          <a:p>
            <a:pPr marL="0" indent="0">
              <a:buNone/>
            </a:pPr>
            <a:endParaRPr lang="en-US" b="1" dirty="0" smtClean="0">
              <a:latin typeface="Arial Narrow" panose="020B0606020202030204" pitchFamily="34" charset="0"/>
            </a:endParaRPr>
          </a:p>
          <a:p>
            <a:endParaRPr lang="en-US" dirty="0">
              <a:latin typeface="Arial Narrow" panose="020B0606020202030204" pitchFamily="34" charset="0"/>
            </a:endParaRPr>
          </a:p>
          <a:p>
            <a:pPr marL="0" indent="0">
              <a:buNone/>
            </a:pPr>
            <a:endParaRPr lang="en-US" dirty="0">
              <a:latin typeface="Arial Narrow" panose="020B0606020202030204" pitchFamily="34" charset="0"/>
            </a:endParaRPr>
          </a:p>
          <a:p>
            <a:pPr marL="0" indent="0">
              <a:buNone/>
            </a:pPr>
            <a:r>
              <a:rPr lang="en-US" dirty="0" smtClean="0">
                <a:latin typeface="Arial Narrow" panose="020B0606020202030204" pitchFamily="34" charset="0"/>
              </a:rPr>
              <a:t>*</a:t>
            </a:r>
            <a:r>
              <a:rPr lang="en-US" sz="1800" dirty="0" smtClean="0">
                <a:latin typeface="Arial Narrow" panose="020B0606020202030204" pitchFamily="34" charset="0"/>
              </a:rPr>
              <a:t>Green</a:t>
            </a:r>
            <a:r>
              <a:rPr lang="en-US" sz="1800" dirty="0">
                <a:latin typeface="Arial Narrow" panose="020B0606020202030204" pitchFamily="34" charset="0"/>
              </a:rPr>
              <a:t>, D.A., et al. Urothelial carcinoma of the bladder and the upper tract: disparate twins. J </a:t>
            </a:r>
            <a:r>
              <a:rPr lang="en-US" sz="1800" dirty="0" err="1">
                <a:latin typeface="Arial Narrow" panose="020B0606020202030204" pitchFamily="34" charset="0"/>
              </a:rPr>
              <a:t>Urol</a:t>
            </a:r>
            <a:r>
              <a:rPr lang="en-US" sz="1800" dirty="0">
                <a:latin typeface="Arial Narrow" panose="020B0606020202030204" pitchFamily="34" charset="0"/>
              </a:rPr>
              <a:t>, 2013. 189: 1214. https://www.ncbi.nlm.nih.gov/pubmed/23023150 </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03944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1466757BC77B468366EC11E05A2790" ma:contentTypeVersion="22" ma:contentTypeDescription="Create a new document." ma:contentTypeScope="" ma:versionID="14d71c129706905bdb73cf3aff0f11fd">
  <xsd:schema xmlns:xsd="http://www.w3.org/2001/XMLSchema" xmlns:xs="http://www.w3.org/2001/XMLSchema" xmlns:p="http://schemas.microsoft.com/office/2006/metadata/properties" xmlns:ns1="http://schemas.microsoft.com/sharepoint/v3" xmlns:ns2="e6bd9a6f-8a7b-443a-a73a-94dc40b87584" xmlns:ns3="abc7923e-302f-45e3-8f66-b8eb8af43273" targetNamespace="http://schemas.microsoft.com/office/2006/metadata/properties" ma:root="true" ma:fieldsID="5c11c460a6495e12d097d1d481503663" ns1:_="" ns2:_="" ns3:_="">
    <xsd:import namespace="http://schemas.microsoft.com/sharepoint/v3"/>
    <xsd:import namespace="e6bd9a6f-8a7b-443a-a73a-94dc40b87584"/>
    <xsd:import namespace="abc7923e-302f-45e3-8f66-b8eb8af432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bd9a6f-8a7b-443a-a73a-94dc40b87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a08ec9-aa16-45cc-a0a9-7e24dde05651"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c7923e-302f-45e3-8f66-b8eb8af4327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69d0650-ccd7-4417-b098-7bd90891b996}" ma:internalName="TaxCatchAll" ma:showField="CatchAllData" ma:web="abc7923e-302f-45e3-8f66-b8eb8af432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e6bd9a6f-8a7b-443a-a73a-94dc40b87584" xsi:nil="true"/>
    <_ip_UnifiedCompliancePolicyUIAction xmlns="http://schemas.microsoft.com/sharepoint/v3" xsi:nil="true"/>
    <TaxCatchAll xmlns="abc7923e-302f-45e3-8f66-b8eb8af43273" xsi:nil="true"/>
    <_ip_UnifiedCompliancePolicyProperties xmlns="http://schemas.microsoft.com/sharepoint/v3" xsi:nil="true"/>
    <lcf76f155ced4ddcb4097134ff3c332f xmlns="e6bd9a6f-8a7b-443a-a73a-94dc40b875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5AD111C-A80C-4E21-90ED-E1582AADF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bd9a6f-8a7b-443a-a73a-94dc40b87584"/>
    <ds:schemaRef ds:uri="abc7923e-302f-45e3-8f66-b8eb8af432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618467-C2D8-4ED4-B49F-1DF523FDABD7}">
  <ds:schemaRefs>
    <ds:schemaRef ds:uri="http://schemas.microsoft.com/sharepoint/v3/contenttype/forms"/>
  </ds:schemaRefs>
</ds:datastoreItem>
</file>

<file path=customXml/itemProps3.xml><?xml version="1.0" encoding="utf-8"?>
<ds:datastoreItem xmlns:ds="http://schemas.openxmlformats.org/officeDocument/2006/customXml" ds:itemID="{DC67C78A-78A4-48E4-8455-59AA73A3019C}">
  <ds:schemaRefs>
    <ds:schemaRef ds:uri="http://schemas.microsoft.com/office/2006/metadata/properties"/>
    <ds:schemaRef ds:uri="http://schemas.microsoft.com/sharepoint/v3"/>
    <ds:schemaRef ds:uri="http://schemas.microsoft.com/office/2006/documentManagement/types"/>
    <ds:schemaRef ds:uri="http://www.w3.org/XML/1998/namespace"/>
    <ds:schemaRef ds:uri="http://purl.org/dc/dcmitype/"/>
    <ds:schemaRef ds:uri="http://purl.org/dc/terms/"/>
    <ds:schemaRef ds:uri="abc7923e-302f-45e3-8f66-b8eb8af43273"/>
    <ds:schemaRef ds:uri="http://schemas.microsoft.com/office/infopath/2007/PartnerControls"/>
    <ds:schemaRef ds:uri="http://schemas.openxmlformats.org/package/2006/metadata/core-properties"/>
    <ds:schemaRef ds:uri="e6bd9a6f-8a7b-443a-a73a-94dc40b87584"/>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101</TotalTime>
  <Words>1096</Words>
  <Application>Microsoft Office PowerPoint</Application>
  <PresentationFormat>Widescreen</PresentationFormat>
  <Paragraphs>123</Paragraphs>
  <Slides>29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Aptos Display</vt:lpstr>
      <vt:lpstr>Arial</vt:lpstr>
      <vt:lpstr>Arial Black</vt:lpstr>
      <vt:lpstr>Arial Narrow</vt:lpstr>
      <vt:lpstr>Office Theme</vt:lpstr>
      <vt:lpstr>Upper Tract TCC Management in 2025</vt:lpstr>
      <vt:lpstr>Disclosures</vt:lpstr>
      <vt:lpstr>Epidemiology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STAGING AND CLASSIFICATION SYSTEMS</vt:lpstr>
      <vt:lpstr>PowerPoint Presentation</vt:lpstr>
      <vt:lpstr>PowerPoint Presentation</vt:lpstr>
      <vt:lpstr>Diagnostic URS for CT Positive Renal Pelvic Mass</vt:lpstr>
      <vt:lpstr>18F-Fluorodeoxglucose positron emission tomography/computed tomography</vt:lpstr>
      <vt:lpstr>RISK STRATIFICATION</vt:lpstr>
      <vt:lpstr>Bladder recurrence</vt:lpstr>
      <vt:lpstr>PowerPoint Presentation</vt:lpstr>
      <vt:lpstr>DISEASE MANAGEMENT</vt:lpstr>
      <vt:lpstr>PowerPoint Presentation</vt:lpstr>
      <vt:lpstr>RNU </vt:lpstr>
      <vt:lpstr>Bladder cuff management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Carole McLachlin</dc:creator>
  <cp:lastModifiedBy>Windows User</cp:lastModifiedBy>
  <cp:revision>42</cp:revision>
  <dcterms:created xsi:type="dcterms:W3CDTF">2025-07-15T15:08:29Z</dcterms:created>
  <dcterms:modified xsi:type="dcterms:W3CDTF">2025-10-26T17:38:41Z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0x010100E11466757BC77B468366EC11E05A2790</vt:lpwstr>
  </property>
  <property fmtid="{D5CDD505-2E9C-101B-9397-08002B2CF9AE}" pid="3" name="MediaServiceImageTags">
    <vt:lpwstr/>
  </property>
</Properties>
</file>